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p:sldMasterIdLst>
    <p:sldMasterId id="2147483648" r:id="rId1"/>
    <p:sldMasterId id="2147483661" r:id="rId2"/>
  </p:sldMasterIdLst>
  <p:notesMasterIdLst>
    <p:notesMasterId r:id="rId33"/>
  </p:notesMasterIdLst>
  <p:sldIdLst>
    <p:sldId id="369" r:id="rId3"/>
    <p:sldId id="352" r:id="rId4"/>
    <p:sldId id="370" r:id="rId5"/>
    <p:sldId id="268" r:id="rId6"/>
    <p:sldId id="286" r:id="rId7"/>
    <p:sldId id="298" r:id="rId8"/>
    <p:sldId id="305" r:id="rId9"/>
    <p:sldId id="307" r:id="rId10"/>
    <p:sldId id="374" r:id="rId11"/>
    <p:sldId id="371" r:id="rId12"/>
    <p:sldId id="354" r:id="rId13"/>
    <p:sldId id="309" r:id="rId14"/>
    <p:sldId id="311" r:id="rId15"/>
    <p:sldId id="375" r:id="rId16"/>
    <p:sldId id="376" r:id="rId17"/>
    <p:sldId id="315" r:id="rId18"/>
    <p:sldId id="372" r:id="rId19"/>
    <p:sldId id="321" r:id="rId20"/>
    <p:sldId id="382" r:id="rId21"/>
    <p:sldId id="377" r:id="rId22"/>
    <p:sldId id="378" r:id="rId23"/>
    <p:sldId id="325" r:id="rId24"/>
    <p:sldId id="379" r:id="rId25"/>
    <p:sldId id="380" r:id="rId26"/>
    <p:sldId id="327" r:id="rId27"/>
    <p:sldId id="373" r:id="rId28"/>
    <p:sldId id="340" r:id="rId29"/>
    <p:sldId id="383" r:id="rId30"/>
    <p:sldId id="381" r:id="rId31"/>
    <p:sldId id="336" r:id="rId32"/>
  </p:sldIdLst>
  <p:sldSz cx="12192000" cy="6858000"/>
  <p:notesSz cx="6858000" cy="9144000"/>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67" d="100"/>
          <a:sy n="67" d="100"/>
        </p:scale>
        <p:origin x="416"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tags" Target="tags/tag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7A54AE-E28B-4533-A456-B756823B96D8}" type="datetimeFigureOut">
              <a:rPr lang="zh-CN" altLang="en-US" smtClean="0"/>
              <a:t>2025/9/22</a:t>
            </a:fld>
            <a:endParaRPr lang="zh-CN" altLang="en-US"/>
          </a:p>
        </p:txBody>
      </p:sp>
      <p:sp>
        <p:nvSpPr>
          <p:cNvPr id="4" name="幻灯片图像占位符 3"/>
          <p:cNvSpPr>
            <a:spLocks noGrp="1" noRot="1" noChangeAspect="1"/>
          </p:cNvSpPr>
          <p:nvPr>
            <p:ph type="sldImg" idx="2"/>
          </p:nvPr>
        </p:nvSpPr>
        <p:spPr>
          <a:xfrm>
            <a:off x="685530" y="1143000"/>
            <a:ext cx="548694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1BB924-0F29-4611-A8B9-E5E73D232998}"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dirty="0"/>
              <a:t>同质性与变异性  朝鲜</a:t>
            </a:r>
          </a:p>
        </p:txBody>
      </p:sp>
      <p:sp>
        <p:nvSpPr>
          <p:cNvPr id="4" name="灯片编号占位符 3"/>
          <p:cNvSpPr>
            <a:spLocks noGrp="1"/>
          </p:cNvSpPr>
          <p:nvPr>
            <p:ph type="sldNum" sz="quarter" idx="10"/>
          </p:nvPr>
        </p:nvSpPr>
        <p:spPr/>
        <p:txBody>
          <a:bodyPr/>
          <a:lstStyle/>
          <a:p>
            <a:fld id="{91B468E8-3E42-411D-B3A4-41141BE63FBA}" type="slidenum">
              <a:rPr lang="zh-CN" altLang="en-US" smtClean="0"/>
              <a:t>6</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291" y="1122363"/>
            <a:ext cx="9145749"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291" y="3602038"/>
            <a:ext cx="914574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a:xfrm>
            <a:off x="9272647" y="6312535"/>
            <a:ext cx="2743725" cy="365125"/>
          </a:xfrm>
        </p:spPr>
        <p:txBody>
          <a:bodyPr/>
          <a:lstStyle/>
          <a:p>
            <a:r>
              <a:rPr lang="en-US" altLang="zh-CN"/>
              <a:t>1·</a:t>
            </a:r>
          </a:p>
        </p:txBody>
      </p:sp>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6569" y="365125"/>
            <a:ext cx="2629403"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360" y="365125"/>
            <a:ext cx="7735779"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63DB197-84B0-484E-9C0F-88358ECCB797}" type="datetimeFigureOut">
              <a:rPr lang="zh-CN" altLang="en-US" smtClean="0"/>
              <a:t>2025/9/22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077DA78-E013-4A8C-AD75-63A150561B10}" type="slidenum">
              <a:rPr lang="zh-CN" altLang="en-US" smtClean="0"/>
              <a:t>‹#›</a:t>
            </a:fld>
            <a:endParaRPr lang="zh-CN" altLang="en-US"/>
          </a:p>
        </p:txBody>
      </p:sp>
    </p:spTree>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291" y="1122363"/>
            <a:ext cx="9145749"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291" y="3602038"/>
            <a:ext cx="914574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r>
              <a:rPr lang="en-US" altLang="zh-CN"/>
              <a:t>·</a:t>
            </a:r>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2009" y="1709738"/>
            <a:ext cx="10517611"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2009" y="4589463"/>
            <a:ext cx="10517611"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360" y="1825625"/>
            <a:ext cx="5182591"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3380" y="1825625"/>
            <a:ext cx="5182591"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8" name="矩形 7"/>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949" y="365125"/>
            <a:ext cx="10517611" cy="1325563"/>
          </a:xfrm>
        </p:spPr>
        <p:txBody>
          <a:bodyPr/>
          <a:lstStyle/>
          <a:p>
            <a:r>
              <a:rPr lang="zh-CN" altLang="en-US"/>
              <a:t>单击此处编辑母版标题样式</a:t>
            </a:r>
          </a:p>
        </p:txBody>
      </p:sp>
      <p:sp>
        <p:nvSpPr>
          <p:cNvPr id="3" name="文本占位符 2"/>
          <p:cNvSpPr>
            <a:spLocks noGrp="1"/>
          </p:cNvSpPr>
          <p:nvPr>
            <p:ph type="body" idx="1"/>
          </p:nvPr>
        </p:nvSpPr>
        <p:spPr>
          <a:xfrm>
            <a:off x="839949" y="1681163"/>
            <a:ext cx="5158773"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949" y="2505075"/>
            <a:ext cx="5158773"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3380" y="1681163"/>
            <a:ext cx="5184179"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3380" y="2505075"/>
            <a:ext cx="5184179"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10" name="矩形 9"/>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6" name="矩形 5"/>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5" name="矩形 4"/>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4179" y="987425"/>
            <a:ext cx="617338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8" name="矩形 7"/>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4179" y="987425"/>
            <a:ext cx="617338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8" name="矩形 7"/>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6569" y="365125"/>
            <a:ext cx="2629403"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360" y="365125"/>
            <a:ext cx="7735779"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63DB197-84B0-484E-9C0F-88358ECCB797}" type="datetimeFigureOut">
              <a:rPr lang="zh-CN" altLang="en-US" smtClean="0"/>
              <a:t>2025/9/22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077DA78-E013-4A8C-AD75-63A150561B10}" type="slidenum">
              <a:rPr lang="zh-CN" altLang="en-US" smtClean="0"/>
              <a:t>‹#›</a:t>
            </a:fld>
            <a:endParaRPr lang="zh-CN" altLang="en-US"/>
          </a:p>
        </p:txBody>
      </p:sp>
      <p:sp>
        <p:nvSpPr>
          <p:cNvPr id="6" name="矩形 5"/>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2009" y="1709738"/>
            <a:ext cx="10517611"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2009" y="4589463"/>
            <a:ext cx="10517611"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360" y="1825625"/>
            <a:ext cx="5182591"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3380" y="1825625"/>
            <a:ext cx="5182591"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949" y="365125"/>
            <a:ext cx="10517611" cy="1325563"/>
          </a:xfrm>
        </p:spPr>
        <p:txBody>
          <a:bodyPr/>
          <a:lstStyle/>
          <a:p>
            <a:r>
              <a:rPr lang="zh-CN" altLang="en-US"/>
              <a:t>单击此处编辑母版标题样式</a:t>
            </a:r>
          </a:p>
        </p:txBody>
      </p:sp>
      <p:sp>
        <p:nvSpPr>
          <p:cNvPr id="3" name="文本占位符 2"/>
          <p:cNvSpPr>
            <a:spLocks noGrp="1"/>
          </p:cNvSpPr>
          <p:nvPr>
            <p:ph type="body" idx="1"/>
          </p:nvPr>
        </p:nvSpPr>
        <p:spPr>
          <a:xfrm>
            <a:off x="839949" y="1681163"/>
            <a:ext cx="5158773"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949" y="2505075"/>
            <a:ext cx="5158773"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3380" y="1681163"/>
            <a:ext cx="5184179"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3380" y="2505075"/>
            <a:ext cx="5184179"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4179" y="987425"/>
            <a:ext cx="617338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4179" y="987425"/>
            <a:ext cx="617338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2025/9/22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no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360" y="365125"/>
            <a:ext cx="10517611"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360" y="1825625"/>
            <a:ext cx="10517611"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360" y="6356350"/>
            <a:ext cx="2743725"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73A3FB-D683-4918-A557-73AB8F4C4EE9}" type="datetimeFigureOut">
              <a:rPr lang="zh-CN" altLang="en-US" smtClean="0"/>
              <a:t>2025/9/22</a:t>
            </a:fld>
            <a:endParaRPr lang="zh-CN" altLang="en-US"/>
          </a:p>
        </p:txBody>
      </p:sp>
      <p:sp>
        <p:nvSpPr>
          <p:cNvPr id="5" name="页脚占位符 4"/>
          <p:cNvSpPr>
            <a:spLocks noGrp="1"/>
          </p:cNvSpPr>
          <p:nvPr>
            <p:ph type="ftr" sz="quarter" idx="3"/>
          </p:nvPr>
        </p:nvSpPr>
        <p:spPr>
          <a:xfrm>
            <a:off x="4039372" y="6356350"/>
            <a:ext cx="411558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2247" y="6356350"/>
            <a:ext cx="274372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E70D98-FA84-41BA-BD43-6D85A7C62EA0}" type="slidenum">
              <a:rPr lang="zh-CN" altLang="en-US" smtClean="0"/>
              <a:t>‹#›</a:t>
            </a:fld>
            <a:endParaRPr lang="zh-CN" altLang="en-US"/>
          </a:p>
        </p:txBody>
      </p:sp>
      <p:pic>
        <p:nvPicPr>
          <p:cNvPr id="8" name="图片 7"/>
          <p:cNvPicPr>
            <a:picLocks noChangeAspect="1"/>
          </p:cNvPicPr>
          <p:nvPr userDrawn="1"/>
        </p:nvPicPr>
        <p:blipFill>
          <a:blip r:embed="rId14"/>
          <a:srcRect r="8646" b="-580"/>
          <a:stretch>
            <a:fillRect/>
          </a:stretch>
        </p:blipFill>
        <p:spPr>
          <a:xfrm>
            <a:off x="-128930" y="-76200"/>
            <a:ext cx="12323896" cy="7051040"/>
          </a:xfrm>
          <a:prstGeom prst="rect">
            <a:avLst/>
          </a:prstGeom>
        </p:spPr>
      </p:pic>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no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360" y="365125"/>
            <a:ext cx="10517611"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360" y="1825625"/>
            <a:ext cx="10517611"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360" y="6356350"/>
            <a:ext cx="2743725"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73A3FB-D683-4918-A557-73AB8F4C4EE9}" type="datetimeFigureOut">
              <a:rPr lang="zh-CN" altLang="en-US" smtClean="0"/>
              <a:t>2025/9/22</a:t>
            </a:fld>
            <a:endParaRPr lang="zh-CN" altLang="en-US"/>
          </a:p>
        </p:txBody>
      </p:sp>
      <p:sp>
        <p:nvSpPr>
          <p:cNvPr id="5" name="页脚占位符 4"/>
          <p:cNvSpPr>
            <a:spLocks noGrp="1"/>
          </p:cNvSpPr>
          <p:nvPr>
            <p:ph type="ftr" sz="quarter" idx="3"/>
          </p:nvPr>
        </p:nvSpPr>
        <p:spPr>
          <a:xfrm>
            <a:off x="4039372" y="6356350"/>
            <a:ext cx="411558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2247" y="6356350"/>
            <a:ext cx="274372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E70D98-FA84-41BA-BD43-6D85A7C62EA0}" type="slidenum">
              <a:rPr lang="zh-CN" altLang="en-US" smtClean="0"/>
              <a:t>‹#›</a:t>
            </a:fld>
            <a:endParaRPr lang="zh-CN" altLang="en-US"/>
          </a:p>
        </p:txBody>
      </p:sp>
      <p:pic>
        <p:nvPicPr>
          <p:cNvPr id="8" name="图片 7"/>
          <p:cNvPicPr>
            <a:picLocks noChangeAspect="1"/>
          </p:cNvPicPr>
          <p:nvPr userDrawn="1"/>
        </p:nvPicPr>
        <p:blipFill>
          <a:blip r:embed="rId14"/>
          <a:srcRect r="8646" b="-580"/>
          <a:stretch>
            <a:fillRect/>
          </a:stretch>
        </p:blipFill>
        <p:spPr>
          <a:xfrm>
            <a:off x="-128930" y="-76200"/>
            <a:ext cx="12323896" cy="7051040"/>
          </a:xfrm>
          <a:prstGeom prst="rect">
            <a:avLst/>
          </a:prstGeom>
        </p:spPr>
      </p:pic>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微信图片_2025-08-21_134516_064"/>
          <p:cNvPicPr>
            <a:picLocks noChangeAspect="1"/>
          </p:cNvPicPr>
          <p:nvPr/>
        </p:nvPicPr>
        <p:blipFill>
          <a:blip r:embed="rId2"/>
          <a:stretch>
            <a:fillRect/>
          </a:stretch>
        </p:blipFill>
        <p:spPr>
          <a:xfrm>
            <a:off x="933061" y="-74646"/>
            <a:ext cx="11258939" cy="6690049"/>
          </a:xfrm>
          <a:prstGeom prst="rect">
            <a:avLst/>
          </a:prstGeom>
        </p:spPr>
      </p:pic>
      <p:sp>
        <p:nvSpPr>
          <p:cNvPr id="4" name="圆角矩形 3"/>
          <p:cNvSpPr/>
          <p:nvPr/>
        </p:nvSpPr>
        <p:spPr>
          <a:xfrm>
            <a:off x="2145561" y="1236980"/>
            <a:ext cx="8609330" cy="2882265"/>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5" name="圆角矩形 4"/>
          <p:cNvSpPr/>
          <p:nvPr/>
        </p:nvSpPr>
        <p:spPr>
          <a:xfrm>
            <a:off x="1191246" y="905828"/>
            <a:ext cx="9809507" cy="3395345"/>
          </a:xfrm>
          <a:prstGeom prst="roundRect">
            <a:avLst/>
          </a:prstGeom>
          <a:noFill/>
          <a:ln>
            <a:noFill/>
          </a:ln>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spcBef>
                <a:spcPts val="1200"/>
              </a:spcBef>
            </a:pPr>
            <a:r>
              <a:rPr lang="zh-CN" altLang="en-US" sz="6600" dirty="0">
                <a:solidFill>
                  <a:schemeClr val="accent1">
                    <a:lumMod val="50000"/>
                  </a:schemeClr>
                </a:solidFill>
                <a:effectLst>
                  <a:outerShdw blurRad="38100" dist="19050" dir="2700000" algn="tl" rotWithShape="0">
                    <a:schemeClr val="dk1">
                      <a:alpha val="40000"/>
                    </a:schemeClr>
                  </a:outerShdw>
                </a:effectLst>
                <a:latin typeface="华文隶书" panose="02010800040101010101" pitchFamily="2" charset="-122"/>
                <a:ea typeface="华文隶书" panose="02010800040101010101" pitchFamily="2" charset="-122"/>
                <a:cs typeface="楷体" panose="02010609060101010101" charset="-122"/>
              </a:rPr>
              <a:t>第一章</a:t>
            </a:r>
            <a:endParaRPr lang="en-US" altLang="zh-CN" sz="6600" dirty="0">
              <a:solidFill>
                <a:schemeClr val="accent1">
                  <a:lumMod val="50000"/>
                </a:schemeClr>
              </a:solidFill>
              <a:effectLst>
                <a:outerShdw blurRad="38100" dist="19050" dir="2700000" algn="tl" rotWithShape="0">
                  <a:schemeClr val="dk1">
                    <a:alpha val="40000"/>
                  </a:schemeClr>
                </a:outerShdw>
              </a:effectLst>
              <a:latin typeface="华文隶书" panose="02010800040101010101" pitchFamily="2" charset="-122"/>
              <a:ea typeface="华文隶书" panose="02010800040101010101" pitchFamily="2" charset="-122"/>
              <a:cs typeface="楷体" panose="02010609060101010101" charset="-122"/>
            </a:endParaRPr>
          </a:p>
          <a:p>
            <a:pPr algn="ctr">
              <a:spcBef>
                <a:spcPts val="1200"/>
              </a:spcBef>
            </a:pPr>
            <a:r>
              <a:rPr lang="zh-CN" altLang="en-US" sz="6600" dirty="0">
                <a:solidFill>
                  <a:srgbClr val="0070C0"/>
                </a:solidFill>
                <a:effectLst>
                  <a:outerShdw blurRad="38100" dist="19050" dir="2700000" algn="tl" rotWithShape="0">
                    <a:schemeClr val="dk1">
                      <a:alpha val="40000"/>
                    </a:schemeClr>
                  </a:outerShdw>
                </a:effectLst>
                <a:latin typeface="华文隶书" panose="02010800040101010101" pitchFamily="2" charset="-122"/>
                <a:ea typeface="华文隶书" panose="02010800040101010101" pitchFamily="2" charset="-122"/>
                <a:cs typeface="楷体" panose="02010609060101010101" charset="-122"/>
              </a:rPr>
              <a:t>宏观经济统计分析导论</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微信图片_2025-08-21_135334_841"/>
          <p:cNvPicPr>
            <a:picLocks noChangeAspect="1"/>
          </p:cNvPicPr>
          <p:nvPr/>
        </p:nvPicPr>
        <p:blipFill>
          <a:blip r:embed="rId2"/>
          <a:stretch>
            <a:fillRect/>
          </a:stretch>
        </p:blipFill>
        <p:spPr>
          <a:xfrm>
            <a:off x="500438" y="-72736"/>
            <a:ext cx="11691562" cy="6681355"/>
          </a:xfrm>
          <a:prstGeom prst="rect">
            <a:avLst/>
          </a:prstGeom>
        </p:spPr>
      </p:pic>
      <p:sp>
        <p:nvSpPr>
          <p:cNvPr id="52" name="圆角矩形 51"/>
          <p:cNvSpPr/>
          <p:nvPr/>
        </p:nvSpPr>
        <p:spPr>
          <a:xfrm>
            <a:off x="1817489"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3" name="矩形 2"/>
          <p:cNvSpPr/>
          <p:nvPr/>
        </p:nvSpPr>
        <p:spPr>
          <a:xfrm>
            <a:off x="-83121"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7"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9</a:t>
            </a:fld>
            <a:endParaRPr lang="zh-CN" altLang="en-US" sz="2000" dirty="0">
              <a:solidFill>
                <a:schemeClr val="tx1"/>
              </a:solidFill>
            </a:endParaRPr>
          </a:p>
        </p:txBody>
      </p:sp>
      <p:sp>
        <p:nvSpPr>
          <p:cNvPr id="10" name="Rectangle 4"/>
          <p:cNvSpPr>
            <a:spLocks noGrp="1" noChangeArrowheads="1"/>
          </p:cNvSpPr>
          <p:nvPr/>
        </p:nvSpPr>
        <p:spPr>
          <a:xfrm>
            <a:off x="871369" y="856615"/>
            <a:ext cx="10825227"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50000"/>
              </a:lnSpc>
            </a:pPr>
            <a:br>
              <a:rPr lang="zh-CN" altLang="en-US" sz="1900" dirty="0">
                <a:latin typeface="微软雅黑" panose="020B0503020204020204" pitchFamily="34" charset="-122"/>
                <a:ea typeface="微软雅黑" panose="020B0503020204020204" pitchFamily="34" charset="-122"/>
              </a:rPr>
            </a:br>
            <a:r>
              <a:rPr lang="zh-CN" altLang="en-US" sz="4400" b="1" dirty="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第</a:t>
            </a:r>
            <a:r>
              <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sym typeface="+mn-ea"/>
              </a:rPr>
              <a:t>二节 发展历程与目标定位</a:t>
            </a:r>
            <a:endParaRPr lang="en-US" altLang="zh-CN"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sym typeface="+mn-ea"/>
            </a:endParaRPr>
          </a:p>
        </p:txBody>
      </p:sp>
      <p:sp>
        <p:nvSpPr>
          <p:cNvPr id="13" name="Rectangle 9"/>
          <p:cNvSpPr txBox="1">
            <a:spLocks noChangeArrowheads="1"/>
          </p:cNvSpPr>
          <p:nvPr/>
        </p:nvSpPr>
        <p:spPr>
          <a:xfrm>
            <a:off x="1992769" y="2295460"/>
            <a:ext cx="8735060" cy="2109283"/>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t"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一、发展历程</a:t>
            </a:r>
            <a:endParaRPr lang="en-US" altLang="zh-CN" sz="3600" b="1" dirty="0">
              <a:solidFill>
                <a:srgbClr val="0070C0"/>
              </a:solidFill>
              <a:latin typeface="楷体" panose="02010609060101010101" charset="-122"/>
              <a:ea typeface="楷体" panose="02010609060101010101" charset="-122"/>
              <a:sym typeface="+mn-ea"/>
            </a:endParaRP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二、课程目标</a:t>
            </a:r>
            <a:endParaRPr lang="en-US" altLang="zh-CN" sz="3600" b="1" dirty="0">
              <a:solidFill>
                <a:srgbClr val="0070C0"/>
              </a:solidFill>
              <a:latin typeface="楷体" panose="02010609060101010101" charset="-122"/>
              <a:ea typeface="楷体" panose="02010609060101010101" charset="-122"/>
              <a:sym typeface="+mn-ea"/>
            </a:endParaRP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三、课程定位</a:t>
            </a:r>
            <a:endParaRPr lang="en-US" altLang="zh-CN" sz="3600" b="1" dirty="0">
              <a:solidFill>
                <a:srgbClr val="0070C0"/>
              </a:solidFill>
              <a:latin typeface="楷体" panose="02010609060101010101" charset="-122"/>
              <a:ea typeface="楷体" panose="02010609060101010101" charset="-122"/>
              <a:sym typeface="+mn-e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962025" y="847725"/>
            <a:ext cx="11020426" cy="5607685"/>
          </a:xfrm>
          <a:prstGeom prst="rect">
            <a:avLst/>
          </a:prstGeom>
          <a:ln>
            <a:noFill/>
          </a:ln>
        </p:spPr>
        <p:txBody>
          <a:bodyPr wrap="square">
            <a:noAutofit/>
          </a:bodyPr>
          <a:lstStyle/>
          <a:p>
            <a:pPr marL="228600" indent="-228600" algn="l" defTabSz="914400">
              <a:lnSpc>
                <a:spcPts val="3800"/>
              </a:lnSpc>
              <a:spcBef>
                <a:spcPts val="0"/>
              </a:spcBef>
              <a:buClrTx/>
              <a:buSzTx/>
              <a:buFontTx/>
            </a:pPr>
            <a:r>
              <a:rPr lang="en-US" altLang="zh-CN" sz="2400" b="1" dirty="0">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rPr>
              <a:t>（一）古典阶段</a:t>
            </a:r>
            <a:endParaRPr lang="zh-CN" altLang="en-US" sz="2400" b="1" dirty="0">
              <a:solidFill>
                <a:schemeClr val="accent2"/>
              </a:solidFill>
              <a:latin typeface="华文楷体" panose="02010600040101010101" charset="-122"/>
              <a:ea typeface="华文楷体" panose="02010600040101010101" charset="-122"/>
            </a:endParaRPr>
          </a:p>
          <a:p>
            <a:pPr indent="304800" algn="just" defTabSz="266700">
              <a:lnSpc>
                <a:spcPct val="130000"/>
              </a:lnSpc>
              <a:spcBef>
                <a:spcPct val="0"/>
              </a:spcBef>
              <a:spcAft>
                <a:spcPct val="0"/>
              </a:spcAft>
            </a:pPr>
            <a:r>
              <a:rPr lang="zh-CN" altLang="en-US" sz="2200" dirty="0">
                <a:latin typeface="华文楷体" panose="02010600040101010101" charset="-122"/>
                <a:ea typeface="华文楷体" panose="02010600040101010101" charset="-122"/>
              </a:rPr>
              <a:t>  古典阶段对应</a:t>
            </a:r>
            <a:r>
              <a:rPr lang="en-US" altLang="zh-CN" sz="2200" dirty="0">
                <a:latin typeface="华文楷体" panose="02010600040101010101" charset="-122"/>
                <a:ea typeface="华文楷体" panose="02010600040101010101" charset="-122"/>
              </a:rPr>
              <a:t>17</a:t>
            </a:r>
            <a:r>
              <a:rPr lang="zh-CN" altLang="en-US" sz="2200" dirty="0">
                <a:latin typeface="华文楷体" panose="02010600040101010101" charset="-122"/>
                <a:ea typeface="华文楷体" panose="02010600040101010101" charset="-122"/>
              </a:rPr>
              <a:t>世纪后半叶至</a:t>
            </a:r>
            <a:r>
              <a:rPr lang="en-US" altLang="zh-CN" sz="2200" dirty="0">
                <a:latin typeface="华文楷体" panose="02010600040101010101" charset="-122"/>
                <a:ea typeface="华文楷体" panose="02010600040101010101" charset="-122"/>
              </a:rPr>
              <a:t>20</a:t>
            </a:r>
            <a:r>
              <a:rPr lang="zh-CN" altLang="en-US" sz="2200" dirty="0">
                <a:latin typeface="华文楷体" panose="02010600040101010101" charset="-122"/>
                <a:ea typeface="华文楷体" panose="02010600040101010101" charset="-122"/>
              </a:rPr>
              <a:t>世纪初。该时期主要致力于国民经济重要统计指标的提出和创造，并据其开展跨国经济实力比较。</a:t>
            </a:r>
          </a:p>
          <a:p>
            <a:pPr marL="228600" indent="-228600" algn="l" defTabSz="914400">
              <a:lnSpc>
                <a:spcPts val="3800"/>
              </a:lnSpc>
              <a:spcBef>
                <a:spcPts val="0"/>
              </a:spcBef>
              <a:buClrTx/>
              <a:buSzTx/>
              <a:buFontTx/>
            </a:pPr>
            <a:r>
              <a:rPr lang="en-US" altLang="zh-CN" sz="2400" b="1" dirty="0">
                <a:latin typeface="华文楷体" panose="02010600040101010101" charset="-122"/>
                <a:ea typeface="华文楷体" panose="02010600040101010101" charset="-122"/>
                <a:cs typeface="华文楷体" panose="02010600040101010101" charset="-122"/>
                <a:sym typeface="+mn-ea"/>
              </a:rPr>
              <a:t>    </a:t>
            </a:r>
            <a:r>
              <a:rPr lang="zh-CN" altLang="en-US" sz="2800" b="1" dirty="0">
                <a:solidFill>
                  <a:schemeClr val="accent2"/>
                </a:solidFill>
                <a:latin typeface="华文楷体" panose="02010600040101010101" charset="-122"/>
                <a:ea typeface="华文楷体" panose="02010600040101010101" charset="-122"/>
                <a:sym typeface="+mn-ea"/>
              </a:rPr>
              <a:t>（二）现代阶段</a:t>
            </a:r>
            <a:endParaRPr lang="zh-CN" altLang="en-US" sz="2400" b="1" dirty="0">
              <a:solidFill>
                <a:schemeClr val="accent2"/>
              </a:solidFill>
              <a:latin typeface="华文楷体" panose="02010600040101010101" charset="-122"/>
              <a:ea typeface="华文楷体" panose="02010600040101010101" charset="-122"/>
            </a:endParaRPr>
          </a:p>
          <a:p>
            <a:pPr indent="304800" algn="just" defTabSz="266700">
              <a:lnSpc>
                <a:spcPct val="130000"/>
              </a:lnSpc>
              <a:spcBef>
                <a:spcPct val="0"/>
              </a:spcBef>
              <a:spcAft>
                <a:spcPct val="0"/>
              </a:spcAft>
            </a:pPr>
            <a:r>
              <a:rPr lang="zh-CN" altLang="en-US" sz="2200" dirty="0">
                <a:latin typeface="华文楷体" panose="02010600040101010101" charset="-122"/>
                <a:ea typeface="华文楷体" panose="02010600040101010101" charset="-122"/>
              </a:rPr>
              <a:t>  现代阶段包含</a:t>
            </a:r>
            <a:r>
              <a:rPr lang="en-US" altLang="zh-CN" sz="2200" dirty="0">
                <a:latin typeface="华文楷体" panose="02010600040101010101" charset="-122"/>
                <a:ea typeface="华文楷体" panose="02010600040101010101" charset="-122"/>
              </a:rPr>
              <a:t>20</a:t>
            </a:r>
            <a:r>
              <a:rPr lang="zh-CN" altLang="en-US" sz="2200" dirty="0">
                <a:latin typeface="华文楷体" panose="02010600040101010101" charset="-122"/>
                <a:ea typeface="华文楷体" panose="02010600040101010101" charset="-122"/>
              </a:rPr>
              <a:t>世纪</a:t>
            </a:r>
            <a:r>
              <a:rPr lang="en-US" altLang="zh-CN" sz="2200" dirty="0">
                <a:latin typeface="华文楷体" panose="02010600040101010101" charset="-122"/>
                <a:ea typeface="华文楷体" panose="02010600040101010101" charset="-122"/>
              </a:rPr>
              <a:t>30</a:t>
            </a:r>
            <a:r>
              <a:rPr lang="zh-CN" altLang="en-US" sz="2200" dirty="0">
                <a:latin typeface="华文楷体" panose="02010600040101010101" charset="-122"/>
                <a:ea typeface="华文楷体" panose="02010600040101010101" charset="-122"/>
              </a:rPr>
              <a:t>年代至</a:t>
            </a:r>
            <a:r>
              <a:rPr lang="en-US" altLang="zh-CN" sz="2200" dirty="0">
                <a:latin typeface="华文楷体" panose="02010600040101010101" charset="-122"/>
                <a:ea typeface="华文楷体" panose="02010600040101010101" charset="-122"/>
              </a:rPr>
              <a:t>90</a:t>
            </a:r>
            <a:r>
              <a:rPr lang="zh-CN" altLang="en-US" sz="2200" dirty="0">
                <a:latin typeface="华文楷体" panose="02010600040101010101" charset="-122"/>
                <a:ea typeface="华文楷体" panose="02010600040101010101" charset="-122"/>
              </a:rPr>
              <a:t>年代。国民收入估算由零散的学术研究转变为系统性研究并形成统一国际标准</a:t>
            </a:r>
            <a:r>
              <a:rPr lang="en-US" altLang="zh-CN" sz="2200" dirty="0">
                <a:latin typeface="华文楷体" panose="02010600040101010101" charset="-122"/>
                <a:ea typeface="华文楷体" panose="02010600040101010101" charset="-122"/>
              </a:rPr>
              <a:t>SNA</a:t>
            </a:r>
            <a:r>
              <a:rPr lang="zh-CN" altLang="en-US" sz="2200" dirty="0">
                <a:latin typeface="华文楷体" panose="02010600040101010101" charset="-122"/>
                <a:ea typeface="华文楷体" panose="02010600040101010101" charset="-122"/>
              </a:rPr>
              <a:t>，用于指导各国官方统计工作以提供满足国际可比性的宏观统计数据。</a:t>
            </a:r>
            <a:endParaRPr lang="en-US" altLang="zh-CN" sz="2200" dirty="0">
              <a:latin typeface="华文楷体" panose="02010600040101010101" charset="-122"/>
              <a:ea typeface="华文楷体" panose="02010600040101010101" charset="-122"/>
            </a:endParaRPr>
          </a:p>
          <a:p>
            <a:pPr indent="304800" algn="just" defTabSz="266700">
              <a:lnSpc>
                <a:spcPct val="150000"/>
              </a:lnSpc>
              <a:spcBef>
                <a:spcPct val="0"/>
              </a:spcBef>
              <a:spcAft>
                <a:spcPct val="0"/>
              </a:spcAft>
            </a:pPr>
            <a:r>
              <a:rPr lang="zh-CN" altLang="en-US" sz="2800" b="1" dirty="0">
                <a:solidFill>
                  <a:schemeClr val="accent2"/>
                </a:solidFill>
                <a:latin typeface="华文楷体" panose="02010600040101010101" charset="-122"/>
                <a:ea typeface="华文楷体" panose="02010600040101010101" charset="-122"/>
                <a:sym typeface="+mn-ea"/>
              </a:rPr>
              <a:t>（三）当代阶段</a:t>
            </a:r>
            <a:endParaRPr lang="en-US" altLang="zh-CN" sz="2800" b="1" dirty="0">
              <a:solidFill>
                <a:schemeClr val="accent2"/>
              </a:solidFill>
              <a:latin typeface="华文楷体" panose="02010600040101010101" charset="-122"/>
              <a:ea typeface="华文楷体" panose="02010600040101010101" charset="-122"/>
              <a:sym typeface="+mn-ea"/>
            </a:endParaRPr>
          </a:p>
          <a:p>
            <a:pPr indent="304800" algn="just" defTabSz="266700">
              <a:lnSpc>
                <a:spcPct val="130000"/>
              </a:lnSpc>
              <a:spcBef>
                <a:spcPct val="0"/>
              </a:spcBef>
              <a:spcAft>
                <a:spcPct val="0"/>
              </a:spcAft>
            </a:pPr>
            <a:r>
              <a:rPr lang="zh-CN" altLang="en-US" sz="2200" dirty="0">
                <a:latin typeface="华文楷体" panose="02010600040101010101" charset="-122"/>
                <a:ea typeface="华文楷体" panose="02010600040101010101" charset="-122"/>
              </a:rPr>
              <a:t>  当代阶段始于</a:t>
            </a:r>
            <a:r>
              <a:rPr lang="en-US" altLang="zh-CN" sz="2200" dirty="0">
                <a:latin typeface="华文楷体" panose="02010600040101010101" charset="-122"/>
                <a:ea typeface="华文楷体" panose="02010600040101010101" charset="-122"/>
              </a:rPr>
              <a:t>21</a:t>
            </a:r>
            <a:r>
              <a:rPr lang="zh-CN" altLang="en-US" sz="2200" dirty="0">
                <a:latin typeface="华文楷体" panose="02010600040101010101" charset="-122"/>
                <a:ea typeface="华文楷体" panose="02010600040101010101" charset="-122"/>
              </a:rPr>
              <a:t>世纪。信息技术蓬勃发展并推动人类社会迈入大数据时代，微观数据与宏观数据融合日益加深，多学科量化分析工具更加丰富且强大，给宏观经济统计分析带来空前的挑战与机遇。主要受到</a:t>
            </a:r>
            <a:r>
              <a:rPr lang="zh-CN" altLang="en-US" sz="2200" b="1" dirty="0">
                <a:latin typeface="华文楷体" panose="02010600040101010101" charset="-122"/>
                <a:ea typeface="华文楷体" panose="02010600040101010101" charset="-122"/>
              </a:rPr>
              <a:t>宏观经济学理论转型、量化分析工具发展、经济发展与统计测度</a:t>
            </a:r>
            <a:r>
              <a:rPr lang="zh-CN" altLang="en-US" sz="2200" dirty="0">
                <a:latin typeface="华文楷体" panose="02010600040101010101" charset="-122"/>
                <a:ea typeface="华文楷体" panose="02010600040101010101" charset="-122"/>
              </a:rPr>
              <a:t>的影响。</a:t>
            </a:r>
          </a:p>
          <a:p>
            <a:endParaRPr lang="zh-CN" altLang="en-US" dirty="0"/>
          </a:p>
          <a:p>
            <a:endParaRPr lang="zh-CN" altLang="en-US" dirty="0"/>
          </a:p>
          <a:p>
            <a:endParaRPr lang="zh-CN" altLang="en-US" dirty="0"/>
          </a:p>
          <a:p>
            <a:pPr marL="0" indent="304800" algn="just" defTabSz="266700">
              <a:lnSpc>
                <a:spcPct val="150000"/>
              </a:lnSpc>
              <a:spcBef>
                <a:spcPct val="0"/>
              </a:spcBef>
              <a:spcAft>
                <a:spcPct val="0"/>
              </a:spcAft>
            </a:pPr>
            <a:endParaRPr lang="zh-CN" altLang="en-US" sz="2400" dirty="0">
              <a:latin typeface="Arial" panose="020B0604020202020204" pitchFamily="34" charset="0"/>
              <a:ea typeface="微软雅黑" panose="020B0503020204020204" pitchFamily="34" charset="-122"/>
            </a:endParaRPr>
          </a:p>
          <a:p>
            <a:pPr marL="0" indent="304800" algn="just" defTabSz="266700">
              <a:lnSpc>
                <a:spcPct val="150000"/>
              </a:lnSpc>
              <a:spcBef>
                <a:spcPct val="0"/>
              </a:spcBef>
              <a:spcAft>
                <a:spcPct val="0"/>
              </a:spcAft>
            </a:pPr>
            <a:endParaRPr lang="zh-CN" altLang="en-US" sz="2400" b="1" dirty="0">
              <a:latin typeface="华文楷体" panose="02010600040101010101" charset="-122"/>
              <a:ea typeface="华文楷体" panose="02010600040101010101" charset="-122"/>
              <a:cs typeface="华文楷体" panose="02010600040101010101" charset="-122"/>
            </a:endParaRPr>
          </a:p>
        </p:txBody>
      </p:sp>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10</a:t>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一、发展历程</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 calcmode="lin" valueType="num">
                                      <p:cBhvr additive="base">
                                        <p:cTn id="1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 calcmode="lin" valueType="num">
                                      <p:cBhvr additive="base">
                                        <p:cTn id="1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anim calcmode="lin" valueType="num">
                                      <p:cBhvr additive="base">
                                        <p:cTn id="2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 calcmode="lin" valueType="num">
                                      <p:cBhvr additive="base">
                                        <p:cTn id="2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4" name="文本框 3"/>
          <p:cNvSpPr txBox="1"/>
          <p:nvPr/>
        </p:nvSpPr>
        <p:spPr>
          <a:xfrm>
            <a:off x="934616" y="845820"/>
            <a:ext cx="10852785" cy="5812155"/>
          </a:xfrm>
          <a:prstGeom prst="rect">
            <a:avLst/>
          </a:prstGeom>
          <a:ln>
            <a:noFill/>
          </a:ln>
        </p:spPr>
        <p:txBody>
          <a:bodyPr wrap="square">
            <a:noAutofit/>
          </a:bodyPr>
          <a:lstStyle/>
          <a:p>
            <a:pPr indent="504000" algn="just" defTabSz="266700">
              <a:lnSpc>
                <a:spcPct val="150000"/>
              </a:lnSpc>
              <a:spcBef>
                <a:spcPct val="0"/>
              </a:spcBef>
              <a:spcAft>
                <a:spcPct val="0"/>
              </a:spcAft>
            </a:pPr>
            <a:r>
              <a:rPr lang="zh-CN" altLang="en-US" sz="2400" dirty="0">
                <a:latin typeface="华文楷体" panose="02010600040101010101" charset="-122"/>
                <a:ea typeface="华文楷体" panose="02010600040101010101" charset="-122"/>
              </a:rPr>
              <a:t>  基于宏观经济统计数据，选择恰当的量化分析方法，有效刻画宏观经济运行态势，探寻宏观经济量化规律，服务于政府宏观调控和微观主体决策，评估政策有效性和实际效力，是经济类学生应该具备的重要能力。为适应这一需要，宏观经济统计分析在我国作为一门独立的课程应运而生。</a:t>
            </a:r>
            <a:endParaRPr lang="en-US" altLang="zh-CN" sz="2400" dirty="0">
              <a:latin typeface="华文楷体" panose="02010600040101010101" charset="-122"/>
              <a:ea typeface="华文楷体" panose="02010600040101010101" charset="-122"/>
            </a:endParaRPr>
          </a:p>
          <a:p>
            <a:pPr indent="504000" algn="just" defTabSz="266700">
              <a:lnSpc>
                <a:spcPct val="150000"/>
              </a:lnSpc>
              <a:spcBef>
                <a:spcPct val="0"/>
              </a:spcBef>
              <a:spcAft>
                <a:spcPct val="0"/>
              </a:spcAft>
            </a:pPr>
            <a:r>
              <a:rPr lang="en-US" altLang="zh-CN" sz="2400" dirty="0">
                <a:latin typeface="华文楷体" panose="02010600040101010101" charset="-122"/>
                <a:ea typeface="华文楷体" panose="02010600040101010101" charset="-122"/>
              </a:rPr>
              <a:t>  </a:t>
            </a:r>
            <a:r>
              <a:rPr lang="zh-CN" altLang="en-US" sz="2400" dirty="0">
                <a:latin typeface="华文楷体" panose="02010600040101010101" charset="-122"/>
                <a:ea typeface="华文楷体" panose="02010600040101010101" charset="-122"/>
              </a:rPr>
              <a:t>因而， 开设宏观经济统计分析与写作课程，核心目标有四方面：</a:t>
            </a:r>
          </a:p>
          <a:p>
            <a:pPr indent="504000" algn="just" defTabSz="266700" fontAlgn="auto">
              <a:lnSpc>
                <a:spcPct val="150000"/>
              </a:lnSpc>
              <a:spcBef>
                <a:spcPct val="0"/>
              </a:spcBef>
              <a:spcAft>
                <a:spcPct val="0"/>
              </a:spcAft>
            </a:pPr>
            <a:r>
              <a:rPr lang="zh-CN" altLang="en-US" sz="2400" dirty="0">
                <a:latin typeface="华文楷体" panose="02010600040101010101" charset="-122"/>
                <a:ea typeface="华文楷体" panose="02010600040101010101" charset="-122"/>
              </a:rPr>
              <a:t>  </a:t>
            </a:r>
            <a:r>
              <a:rPr lang="en-US" altLang="zh-CN" sz="2400" dirty="0">
                <a:latin typeface="华文楷体" panose="02010600040101010101" charset="-122"/>
                <a:ea typeface="华文楷体" panose="02010600040101010101" charset="-122"/>
              </a:rPr>
              <a:t>1</a:t>
            </a:r>
            <a:r>
              <a:rPr lang="zh-CN" altLang="en-US" sz="2400" dirty="0">
                <a:latin typeface="华文楷体" panose="02010600040101010101" charset="-122"/>
                <a:ea typeface="华文楷体" panose="02010600040101010101" charset="-122"/>
              </a:rPr>
              <a:t>）培养学生依托宏观经济理论、统计思想和分析逻辑，构建宏观经济问题实证研究的分析框架的能力。</a:t>
            </a:r>
          </a:p>
          <a:p>
            <a:pPr indent="504000" algn="just" defTabSz="266700">
              <a:lnSpc>
                <a:spcPct val="150000"/>
              </a:lnSpc>
              <a:spcBef>
                <a:spcPct val="0"/>
              </a:spcBef>
              <a:spcAft>
                <a:spcPct val="0"/>
              </a:spcAft>
            </a:pPr>
            <a:r>
              <a:rPr lang="zh-CN" altLang="en-US" sz="2400" dirty="0">
                <a:latin typeface="华文楷体" panose="02010600040101010101" charset="-122"/>
                <a:ea typeface="华文楷体" panose="02010600040101010101" charset="-122"/>
              </a:rPr>
              <a:t>  </a:t>
            </a:r>
            <a:r>
              <a:rPr lang="en-US" altLang="zh-CN" sz="2400" dirty="0">
                <a:latin typeface="华文楷体" panose="02010600040101010101" charset="-122"/>
                <a:ea typeface="华文楷体" panose="02010600040101010101" charset="-122"/>
              </a:rPr>
              <a:t>2</a:t>
            </a:r>
            <a:r>
              <a:rPr lang="zh-CN" altLang="en-US" sz="2400" dirty="0">
                <a:latin typeface="华文楷体" panose="02010600040101010101" charset="-122"/>
                <a:ea typeface="华文楷体" panose="02010600040101010101" charset="-122"/>
              </a:rPr>
              <a:t>）将学生培养为宏观经济统计数据的合格使用者和开发者。</a:t>
            </a:r>
            <a:endParaRPr lang="en-US" altLang="zh-CN" sz="2400" dirty="0">
              <a:latin typeface="华文楷体" panose="02010600040101010101" charset="-122"/>
              <a:ea typeface="华文楷体" panose="02010600040101010101" charset="-122"/>
            </a:endParaRPr>
          </a:p>
          <a:p>
            <a:pPr indent="504000" algn="just" defTabSz="266700">
              <a:lnSpc>
                <a:spcPct val="150000"/>
              </a:lnSpc>
              <a:spcBef>
                <a:spcPct val="0"/>
              </a:spcBef>
              <a:spcAft>
                <a:spcPct val="0"/>
              </a:spcAft>
            </a:pPr>
            <a:r>
              <a:rPr lang="zh-CN" altLang="en-US" sz="2400" dirty="0">
                <a:latin typeface="华文楷体" panose="02010600040101010101" charset="-122"/>
                <a:ea typeface="华文楷体" panose="02010600040101010101" charset="-122"/>
              </a:rPr>
              <a:t>  </a:t>
            </a:r>
            <a:r>
              <a:rPr lang="en-US" altLang="zh-CN" sz="2400" dirty="0">
                <a:latin typeface="华文楷体" panose="02010600040101010101" charset="-122"/>
                <a:ea typeface="华文楷体" panose="02010600040101010101" charset="-122"/>
              </a:rPr>
              <a:t>3</a:t>
            </a:r>
            <a:r>
              <a:rPr lang="zh-CN" altLang="en-US" sz="2400" dirty="0">
                <a:latin typeface="华文楷体" panose="02010600040101010101" charset="-122"/>
                <a:ea typeface="华文楷体" panose="02010600040101010101" charset="-122"/>
              </a:rPr>
              <a:t>）培养学生合理运用现代统计和计量经济学方法开展实证研究的能力。</a:t>
            </a:r>
          </a:p>
          <a:p>
            <a:pPr indent="504000" algn="just" defTabSz="266700">
              <a:lnSpc>
                <a:spcPct val="150000"/>
              </a:lnSpc>
              <a:spcBef>
                <a:spcPct val="0"/>
              </a:spcBef>
              <a:spcAft>
                <a:spcPct val="0"/>
              </a:spcAft>
            </a:pPr>
            <a:r>
              <a:rPr lang="zh-CN" altLang="en-US" sz="2400" dirty="0">
                <a:latin typeface="华文楷体" panose="02010600040101010101" charset="-122"/>
                <a:ea typeface="华文楷体" panose="02010600040101010101" charset="-122"/>
              </a:rPr>
              <a:t>  </a:t>
            </a:r>
            <a:r>
              <a:rPr lang="en-US" altLang="zh-CN" sz="2400" dirty="0">
                <a:latin typeface="华文楷体" panose="02010600040101010101" charset="-122"/>
                <a:ea typeface="华文楷体" panose="02010600040101010101" charset="-122"/>
              </a:rPr>
              <a:t>4</a:t>
            </a:r>
            <a:r>
              <a:rPr lang="zh-CN" altLang="en-US" sz="2400" dirty="0">
                <a:latin typeface="华文楷体" panose="02010600040101010101" charset="-122"/>
                <a:ea typeface="华文楷体" panose="02010600040101010101" charset="-122"/>
              </a:rPr>
              <a:t>）培养学生的学术写作能力。</a:t>
            </a:r>
          </a:p>
          <a:p>
            <a:endParaRPr lang="zh-CN" altLang="en-US" dirty="0"/>
          </a:p>
          <a:p>
            <a:pPr marL="0" indent="304800" algn="just" defTabSz="266700">
              <a:lnSpc>
                <a:spcPct val="150000"/>
              </a:lnSpc>
              <a:spcBef>
                <a:spcPct val="0"/>
              </a:spcBef>
              <a:spcAft>
                <a:spcPct val="0"/>
              </a:spcAft>
            </a:pPr>
            <a:endParaRPr lang="en-US" altLang="zh-CN" sz="2000" dirty="0">
              <a:latin typeface="华文楷体" panose="02010600040101010101" charset="-122"/>
              <a:ea typeface="华文楷体" panose="02010600040101010101" charset="-122"/>
              <a:cs typeface="华文楷体" panose="02010600040101010101" charset="-122"/>
            </a:endParaRPr>
          </a:p>
        </p:txBody>
      </p:sp>
      <p:sp>
        <p:nvSpPr>
          <p:cNvPr id="6" name="矩形 5"/>
          <p:cNvSpPr/>
          <p:nvPr/>
        </p:nvSpPr>
        <p:spPr>
          <a:xfrm>
            <a:off x="-83121"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7"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11</a:t>
            </a:fld>
            <a:endParaRPr lang="zh-CN" altLang="en-US" sz="2000" dirty="0">
              <a:solidFill>
                <a:schemeClr val="tx1"/>
              </a:solidFill>
            </a:endParaRPr>
          </a:p>
        </p:txBody>
      </p:sp>
      <p:sp>
        <p:nvSpPr>
          <p:cNvPr id="9"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二、课程目标</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1000"/>
                                        <p:tgtEl>
                                          <p:spTgt spid="4">
                                            <p:txEl>
                                              <p:pRg st="2" end="2"/>
                                            </p:txEl>
                                          </p:spTgt>
                                        </p:tgtEl>
                                      </p:cBhvr>
                                    </p:animEffect>
                                    <p:anim calcmode="lin" valueType="num">
                                      <p:cBhvr>
                                        <p:cTn id="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2" end="2"/>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xEl>
                                              <p:pRg st="3" end="3"/>
                                            </p:txEl>
                                          </p:spTgt>
                                        </p:tgtEl>
                                        <p:attrNameLst>
                                          <p:attrName>style.visibility</p:attrName>
                                        </p:attrNameLst>
                                      </p:cBhvr>
                                      <p:to>
                                        <p:strVal val="visible"/>
                                      </p:to>
                                    </p:set>
                                    <p:animEffect transition="in" filter="fade">
                                      <p:cBhvr>
                                        <p:cTn id="12" dur="1000"/>
                                        <p:tgtEl>
                                          <p:spTgt spid="4">
                                            <p:txEl>
                                              <p:pRg st="3" end="3"/>
                                            </p:txEl>
                                          </p:spTgt>
                                        </p:tgtEl>
                                      </p:cBhvr>
                                    </p:animEffect>
                                    <p:anim calcmode="lin" valueType="num">
                                      <p:cBhvr>
                                        <p:cTn id="13"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4">
                                            <p:txEl>
                                              <p:pRg st="3" end="3"/>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animEffect transition="in" filter="fade">
                                      <p:cBhvr>
                                        <p:cTn id="17" dur="1000"/>
                                        <p:tgtEl>
                                          <p:spTgt spid="4">
                                            <p:txEl>
                                              <p:pRg st="4" end="4"/>
                                            </p:txEl>
                                          </p:spTgt>
                                        </p:tgtEl>
                                      </p:cBhvr>
                                    </p:animEffect>
                                    <p:anim calcmode="lin" valueType="num">
                                      <p:cBhvr>
                                        <p:cTn id="18"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19" dur="1000" fill="hold"/>
                                        <p:tgtEl>
                                          <p:spTgt spid="4">
                                            <p:txEl>
                                              <p:pRg st="4" end="4"/>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
                                            <p:txEl>
                                              <p:pRg st="5" end="5"/>
                                            </p:txEl>
                                          </p:spTgt>
                                        </p:tgtEl>
                                        <p:attrNameLst>
                                          <p:attrName>style.visibility</p:attrName>
                                        </p:attrNameLst>
                                      </p:cBhvr>
                                      <p:to>
                                        <p:strVal val="visible"/>
                                      </p:to>
                                    </p:set>
                                    <p:animEffect transition="in" filter="fade">
                                      <p:cBhvr>
                                        <p:cTn id="22" dur="1000"/>
                                        <p:tgtEl>
                                          <p:spTgt spid="4">
                                            <p:txEl>
                                              <p:pRg st="5" end="5"/>
                                            </p:txEl>
                                          </p:spTgt>
                                        </p:tgtEl>
                                      </p:cBhvr>
                                    </p:animEffect>
                                    <p:anim calcmode="lin" valueType="num">
                                      <p:cBhvr>
                                        <p:cTn id="23"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24" dur="10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920646" y="927735"/>
            <a:ext cx="10775950" cy="5711825"/>
          </a:xfrm>
          <a:prstGeom prst="rect">
            <a:avLst/>
          </a:prstGeom>
        </p:spPr>
        <p:txBody>
          <a:bodyPr wrap="square">
            <a:noAutofit/>
          </a:bodyPr>
          <a:lstStyle/>
          <a:p>
            <a:pPr indent="252095" algn="just" defTabSz="266700">
              <a:lnSpc>
                <a:spcPct val="150000"/>
              </a:lnSpc>
              <a:spcBef>
                <a:spcPts val="700"/>
              </a:spcBef>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（一）亲缘关系</a:t>
            </a:r>
          </a:p>
          <a:p>
            <a:pPr indent="252095" algn="just" defTabSz="266700">
              <a:lnSpc>
                <a:spcPct val="150000"/>
              </a:lnSpc>
              <a:spcBef>
                <a:spcPts val="700"/>
              </a:spcBef>
              <a:spcAft>
                <a:spcPct val="0"/>
              </a:spcAft>
            </a:pP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1.</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与经济学的关系</a:t>
            </a:r>
          </a:p>
          <a:p>
            <a:pPr indent="540000" algn="just" defTabSz="266700">
              <a:lnSpc>
                <a:spcPct val="150000"/>
              </a:lnSpc>
              <a:spcBef>
                <a:spcPts val="700"/>
              </a:spcBef>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宏观经济统计分析力图运用统计方法和统计资料刻画宏观经济运行态势，进而探寻其数量规律，该研究目的和研究对象决定其必须以经济学（尤其是宏观经济学）为理论基础。</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540000" algn="just" defTabSz="266700">
              <a:lnSpc>
                <a:spcPct val="150000"/>
              </a:lnSpc>
              <a:spcBef>
                <a:spcPts val="700"/>
              </a:spcBef>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同时，以国民核算体系为数据基础的宏观经济统计分析，本身就构成宏观经济学实证研究的重要组成部分。宏观经济统计分析的深入发展，反过来可推动宏观经济理论的丰富和完善。</a:t>
            </a:r>
          </a:p>
          <a:p>
            <a:pPr indent="252095" algn="just" defTabSz="266700">
              <a:lnSpc>
                <a:spcPct val="150000"/>
              </a:lnSpc>
              <a:spcBef>
                <a:spcPts val="700"/>
              </a:spcBef>
              <a:spcAft>
                <a:spcPct val="0"/>
              </a:spcAft>
            </a:pPr>
            <a:endParaRPr lang="zh-CN" altLang="en-US" sz="1600" dirty="0">
              <a:latin typeface="微软雅黑" panose="020B0503020204020204" pitchFamily="34" charset="-122"/>
              <a:ea typeface="微软雅黑" panose="020B0503020204020204" pitchFamily="34" charset="-122"/>
            </a:endParaRPr>
          </a:p>
          <a:p>
            <a:pPr indent="252095" algn="just" defTabSz="266700">
              <a:lnSpc>
                <a:spcPct val="150000"/>
              </a:lnSpc>
              <a:spcBef>
                <a:spcPts val="700"/>
              </a:spcBef>
              <a:spcAft>
                <a:spcPct val="0"/>
              </a:spcAft>
            </a:pPr>
            <a:endParaRPr lang="zh-CN" altLang="en-US" sz="1600" dirty="0">
              <a:latin typeface="微软雅黑" panose="020B0503020204020204" pitchFamily="34" charset="-122"/>
              <a:ea typeface="微软雅黑" panose="020B0503020204020204" pitchFamily="34" charset="-122"/>
            </a:endParaRPr>
          </a:p>
          <a:p>
            <a:pPr indent="252095" algn="just" defTabSz="266700">
              <a:lnSpc>
                <a:spcPct val="150000"/>
              </a:lnSpc>
              <a:spcBef>
                <a:spcPts val="700"/>
              </a:spcBef>
              <a:spcAft>
                <a:spcPct val="0"/>
              </a:spcAft>
            </a:pPr>
            <a:endParaRPr lang="zh-CN" altLang="en-US" sz="2000" dirty="0">
              <a:latin typeface="华文楷体" panose="02010600040101010101" charset="-122"/>
              <a:ea typeface="华文楷体" panose="02010600040101010101" charset="-122"/>
              <a:cs typeface="华文楷体" panose="02010600040101010101" charset="-122"/>
            </a:endParaRPr>
          </a:p>
        </p:txBody>
      </p:sp>
      <p:sp>
        <p:nvSpPr>
          <p:cNvPr id="10" name="矩形 9"/>
          <p:cNvSpPr/>
          <p:nvPr/>
        </p:nvSpPr>
        <p:spPr>
          <a:xfrm>
            <a:off x="-9264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11"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12</a:t>
            </a:fld>
            <a:endParaRPr lang="zh-CN" altLang="en-US" sz="2000" dirty="0">
              <a:solidFill>
                <a:schemeClr val="tx1"/>
              </a:solidFill>
            </a:endParaRPr>
          </a:p>
        </p:txBody>
      </p:sp>
      <p:sp>
        <p:nvSpPr>
          <p:cNvPr id="12"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三、课程定位</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 calcmode="lin" valueType="num">
                                      <p:cBhvr additive="base">
                                        <p:cTn id="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anim calcmode="lin" valueType="num">
                                      <p:cBhvr additive="base">
                                        <p:cTn id="1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68550C-2C84-D694-84DB-3AF665682141}"/>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1F73112A-EFDC-DF59-92D2-460B266D0B35}"/>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3850C1D8-0B28-D889-D04A-795137BBD925}"/>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BA1443ED-FD27-AE7F-A5FA-19093808BFBA}"/>
              </a:ext>
            </a:extLst>
          </p:cNvPr>
          <p:cNvSpPr txBox="1"/>
          <p:nvPr/>
        </p:nvSpPr>
        <p:spPr>
          <a:xfrm>
            <a:off x="920646" y="927735"/>
            <a:ext cx="10775950" cy="5711825"/>
          </a:xfrm>
          <a:prstGeom prst="rect">
            <a:avLst/>
          </a:prstGeom>
        </p:spPr>
        <p:txBody>
          <a:bodyPr wrap="square">
            <a:noAutofit/>
          </a:bodyPr>
          <a:lstStyle/>
          <a:p>
            <a:pPr indent="252095" algn="just" defTabSz="266700">
              <a:lnSpc>
                <a:spcPct val="150000"/>
              </a:lnSpc>
              <a:spcBef>
                <a:spcPts val="700"/>
              </a:spcBef>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（一）亲缘关系</a:t>
            </a:r>
          </a:p>
          <a:p>
            <a:pPr indent="252095" algn="just" defTabSz="266700">
              <a:lnSpc>
                <a:spcPct val="150000"/>
              </a:lnSpc>
              <a:spcBef>
                <a:spcPts val="700"/>
              </a:spcBef>
              <a:spcAft>
                <a:spcPct val="0"/>
              </a:spcAft>
            </a:pP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2.</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与国民经济核算的关系</a:t>
            </a:r>
            <a:endPar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endParaRPr>
          </a:p>
          <a:p>
            <a:pPr indent="540000" algn="just" defTabSz="266700">
              <a:lnSpc>
                <a:spcPct val="150000"/>
              </a:lnSpc>
              <a:spcBef>
                <a:spcPts val="700"/>
              </a:spcBef>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根据研究对象的层级水平，统计学课程可以划分为国民经济统计（宏观经济统计）和企业商务统计（微观经济统计）两大分支。宏观经济统计分析和国民经济核算，是国民经济统计分支的两门核心课程。二者方法有别，但对象相同（均为国民经济）且相辅相成，犹如车之两轮、鸟之两翼。</a:t>
            </a: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540000" algn="just" defTabSz="266700">
              <a:lnSpc>
                <a:spcPct val="150000"/>
              </a:lnSpc>
              <a:spcBef>
                <a:spcPts val="700"/>
              </a:spcBef>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一方面，国民经济核算是宏观经济统计分析的重要基础。</a:t>
            </a:r>
          </a:p>
          <a:p>
            <a:pPr indent="540000" algn="just" defTabSz="266700">
              <a:lnSpc>
                <a:spcPct val="150000"/>
              </a:lnSpc>
              <a:spcBef>
                <a:spcPts val="700"/>
              </a:spcBef>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另一方面，宏观经济统计分析的发展不断对宏观经济数据提出新需求，有力推动了国民经济核算体系的持续变革与发展完善。</a:t>
            </a:r>
          </a:p>
          <a:p>
            <a:pPr indent="540000" algn="just" defTabSz="266700">
              <a:lnSpc>
                <a:spcPct val="150000"/>
              </a:lnSpc>
              <a:spcBef>
                <a:spcPts val="700"/>
              </a:spcBef>
              <a:spcAft>
                <a:spcPct val="0"/>
              </a:spcAft>
            </a:pP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endParaRPr lang="zh-CN" altLang="en-US" sz="1600" dirty="0">
              <a:latin typeface="微软雅黑" panose="020B0503020204020204" pitchFamily="34" charset="-122"/>
              <a:ea typeface="微软雅黑" panose="020B0503020204020204" pitchFamily="34" charset="-122"/>
            </a:endParaRPr>
          </a:p>
          <a:p>
            <a:pPr indent="252095" algn="just" defTabSz="266700">
              <a:lnSpc>
                <a:spcPct val="150000"/>
              </a:lnSpc>
              <a:spcBef>
                <a:spcPts val="700"/>
              </a:spcBef>
              <a:spcAft>
                <a:spcPct val="0"/>
              </a:spcAft>
            </a:pPr>
            <a:endParaRPr lang="zh-CN" altLang="en-US" sz="1600" dirty="0">
              <a:latin typeface="微软雅黑" panose="020B0503020204020204" pitchFamily="34" charset="-122"/>
              <a:ea typeface="微软雅黑" panose="020B0503020204020204" pitchFamily="34" charset="-122"/>
            </a:endParaRPr>
          </a:p>
          <a:p>
            <a:pPr indent="252095" algn="just" defTabSz="266700">
              <a:lnSpc>
                <a:spcPct val="150000"/>
              </a:lnSpc>
              <a:spcBef>
                <a:spcPts val="700"/>
              </a:spcBef>
              <a:spcAft>
                <a:spcPct val="0"/>
              </a:spcAft>
            </a:pPr>
            <a:endParaRPr lang="zh-CN" altLang="en-US" sz="2000" dirty="0">
              <a:latin typeface="华文楷体" panose="02010600040101010101" charset="-122"/>
              <a:ea typeface="华文楷体" panose="02010600040101010101" charset="-122"/>
              <a:cs typeface="华文楷体" panose="02010600040101010101" charset="-122"/>
            </a:endParaRPr>
          </a:p>
        </p:txBody>
      </p:sp>
      <p:sp>
        <p:nvSpPr>
          <p:cNvPr id="10" name="矩形 9">
            <a:extLst>
              <a:ext uri="{FF2B5EF4-FFF2-40B4-BE49-F238E27FC236}">
                <a16:creationId xmlns:a16="http://schemas.microsoft.com/office/drawing/2014/main" id="{8BAB0A7A-8A95-F9FE-8529-1DF7B18B04AE}"/>
              </a:ext>
            </a:extLst>
          </p:cNvPr>
          <p:cNvSpPr/>
          <p:nvPr/>
        </p:nvSpPr>
        <p:spPr>
          <a:xfrm>
            <a:off x="-9264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11" name="灯片编号占位符 6">
            <a:extLst>
              <a:ext uri="{FF2B5EF4-FFF2-40B4-BE49-F238E27FC236}">
                <a16:creationId xmlns:a16="http://schemas.microsoft.com/office/drawing/2014/main" id="{9638E0C3-C1E4-C101-CF2C-3589695851CB}"/>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13</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5BB407DD-2555-2E36-2660-D49428842878}"/>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三、课程定位</a:t>
            </a:r>
          </a:p>
        </p:txBody>
      </p:sp>
    </p:spTree>
    <p:extLst>
      <p:ext uri="{BB962C8B-B14F-4D97-AF65-F5344CB8AC3E}">
        <p14:creationId xmlns:p14="http://schemas.microsoft.com/office/powerpoint/2010/main" val="1085862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Effect transition="in" filter="fade">
                                      <p:cBhvr>
                                        <p:cTn id="7" dur="1000"/>
                                        <p:tgtEl>
                                          <p:spTgt spid="6">
                                            <p:txEl>
                                              <p:pRg st="2" end="2"/>
                                            </p:txEl>
                                          </p:spTgt>
                                        </p:tgtEl>
                                      </p:cBhvr>
                                    </p:animEffect>
                                    <p:anim calcmode="lin" valueType="num">
                                      <p:cBhvr>
                                        <p:cTn id="8"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2" end="2"/>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
                                            <p:txEl>
                                              <p:pRg st="3" end="3"/>
                                            </p:txEl>
                                          </p:spTgt>
                                        </p:tgtEl>
                                        <p:attrNameLst>
                                          <p:attrName>style.visibility</p:attrName>
                                        </p:attrNameLst>
                                      </p:cBhvr>
                                      <p:to>
                                        <p:strVal val="visible"/>
                                      </p:to>
                                    </p:set>
                                    <p:animEffect transition="in" filter="fade">
                                      <p:cBhvr>
                                        <p:cTn id="12" dur="1000"/>
                                        <p:tgtEl>
                                          <p:spTgt spid="6">
                                            <p:txEl>
                                              <p:pRg st="3" end="3"/>
                                            </p:txEl>
                                          </p:spTgt>
                                        </p:tgtEl>
                                      </p:cBhvr>
                                    </p:animEffect>
                                    <p:anim calcmode="lin" valueType="num">
                                      <p:cBhvr>
                                        <p:cTn id="13"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6">
                                            <p:txEl>
                                              <p:pRg st="3" end="3"/>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animEffect transition="in" filter="fade">
                                      <p:cBhvr>
                                        <p:cTn id="17" dur="1000"/>
                                        <p:tgtEl>
                                          <p:spTgt spid="6">
                                            <p:txEl>
                                              <p:pRg st="4" end="4"/>
                                            </p:txEl>
                                          </p:spTgt>
                                        </p:tgtEl>
                                      </p:cBhvr>
                                    </p:animEffect>
                                    <p:anim calcmode="lin" valueType="num">
                                      <p:cBhvr>
                                        <p:cTn id="18"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19"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AD5CCA-8995-3096-B2DE-82CE936A2A9B}"/>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07A75FF6-A41B-B827-0CC1-464C76D8FF09}"/>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06092E19-18E1-F0AA-2B54-DBCA93B3FB6F}"/>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45DD720F-CD01-817D-68E6-19F4429800CD}"/>
              </a:ext>
            </a:extLst>
          </p:cNvPr>
          <p:cNvSpPr txBox="1"/>
          <p:nvPr/>
        </p:nvSpPr>
        <p:spPr>
          <a:xfrm>
            <a:off x="861591" y="613410"/>
            <a:ext cx="10775950" cy="5711825"/>
          </a:xfrm>
          <a:prstGeom prst="rect">
            <a:avLst/>
          </a:prstGeom>
        </p:spPr>
        <p:txBody>
          <a:bodyPr wrap="square">
            <a:noAutofit/>
          </a:bodyPr>
          <a:lstStyle/>
          <a:p>
            <a:pPr indent="252095" algn="just" defTabSz="266700">
              <a:lnSpc>
                <a:spcPct val="150000"/>
              </a:lnSpc>
              <a:spcBef>
                <a:spcPts val="700"/>
              </a:spcBef>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（一）亲缘关系</a:t>
            </a:r>
          </a:p>
          <a:p>
            <a:pPr indent="252095" algn="just" defTabSz="266700">
              <a:lnSpc>
                <a:spcPct val="150000"/>
              </a:lnSpc>
              <a:spcBef>
                <a:spcPts val="700"/>
              </a:spcBef>
              <a:spcAft>
                <a:spcPct val="0"/>
              </a:spcAft>
            </a:pP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3.</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与统计学课程群的关系</a:t>
            </a:r>
          </a:p>
          <a:p>
            <a:pPr indent="540000" algn="just" defTabSz="266700">
              <a:lnSpc>
                <a:spcPct val="150000"/>
              </a:lnSpc>
              <a:spcBef>
                <a:spcPts val="700"/>
              </a:spcBef>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各类统计学方法，在宏观经济统计分析工具库中占据重要位置。因此，统计学课程群对宏观经济统计分析提供有力支持。</a:t>
            </a:r>
          </a:p>
          <a:p>
            <a:pPr indent="540000" algn="just" defTabSz="266700">
              <a:lnSpc>
                <a:spcPct val="150000"/>
              </a:lnSpc>
              <a:spcBef>
                <a:spcPts val="700"/>
              </a:spcBef>
              <a:spcAft>
                <a:spcPct val="0"/>
              </a:spcAft>
            </a:pP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4.</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rPr>
              <a:t>与计量经济学的关系</a:t>
            </a:r>
            <a:endPar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endParaRPr>
          </a:p>
          <a:p>
            <a:pPr indent="540000" algn="just" defTabSz="266700">
              <a:lnSpc>
                <a:spcPct val="150000"/>
              </a:lnSpc>
              <a:spcBef>
                <a:spcPts val="700"/>
              </a:spcBef>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计量经济学是经济学的重要分支，其旨在揭示经济活动中客观存在的数量关系和数量规律。计量经济学方法，构成宏观经济统计分析的重要工具，其重要性与各类统计学方法不相伯仲。</a:t>
            </a:r>
          </a:p>
          <a:p>
            <a:pPr indent="540000" algn="just" defTabSz="266700">
              <a:lnSpc>
                <a:spcPct val="150000"/>
              </a:lnSpc>
              <a:spcBef>
                <a:spcPts val="700"/>
              </a:spcBef>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反过来看，经济学实证研究和宏观经济统计分析对开发新工具的需求，也构成计量经济学发展的重要拉动力。</a:t>
            </a:r>
          </a:p>
          <a:p>
            <a:pPr indent="540000" algn="just" defTabSz="266700">
              <a:lnSpc>
                <a:spcPct val="150000"/>
              </a:lnSpc>
              <a:spcBef>
                <a:spcPts val="700"/>
              </a:spcBef>
              <a:spcAft>
                <a:spcPct val="0"/>
              </a:spcAft>
            </a:pPr>
            <a:endParaRPr lang="en-US" altLang="zh-CN" sz="2400" b="1" dirty="0">
              <a:solidFill>
                <a:schemeClr val="accent1"/>
              </a:solidFill>
              <a:latin typeface="华文楷体" panose="02010600040101010101" charset="-122"/>
              <a:ea typeface="华文楷体" panose="02010600040101010101" charset="-122"/>
              <a:cs typeface="Times New Roman" panose="02020603050405020304" pitchFamily="18" charset="0"/>
            </a:endParaRPr>
          </a:p>
          <a:p>
            <a:pPr indent="540000" algn="just" defTabSz="266700">
              <a:lnSpc>
                <a:spcPct val="150000"/>
              </a:lnSpc>
              <a:spcBef>
                <a:spcPts val="700"/>
              </a:spcBef>
              <a:spcAft>
                <a:spcPct val="0"/>
              </a:spcAft>
            </a:pPr>
            <a:endParaRPr lang="en-US" altLang="zh-CN"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endParaRPr lang="zh-CN" altLang="en-US" sz="1600" dirty="0">
              <a:latin typeface="微软雅黑" panose="020B0503020204020204" pitchFamily="34" charset="-122"/>
              <a:ea typeface="微软雅黑" panose="020B0503020204020204" pitchFamily="34" charset="-122"/>
            </a:endParaRPr>
          </a:p>
          <a:p>
            <a:pPr indent="252095" algn="just" defTabSz="266700">
              <a:lnSpc>
                <a:spcPct val="150000"/>
              </a:lnSpc>
              <a:spcBef>
                <a:spcPts val="700"/>
              </a:spcBef>
              <a:spcAft>
                <a:spcPct val="0"/>
              </a:spcAft>
            </a:pPr>
            <a:endParaRPr lang="zh-CN" altLang="en-US" sz="1600" dirty="0">
              <a:latin typeface="微软雅黑" panose="020B0503020204020204" pitchFamily="34" charset="-122"/>
              <a:ea typeface="微软雅黑" panose="020B0503020204020204" pitchFamily="34" charset="-122"/>
            </a:endParaRPr>
          </a:p>
          <a:p>
            <a:pPr indent="252095" algn="just" defTabSz="266700">
              <a:lnSpc>
                <a:spcPct val="150000"/>
              </a:lnSpc>
              <a:spcBef>
                <a:spcPts val="700"/>
              </a:spcBef>
              <a:spcAft>
                <a:spcPct val="0"/>
              </a:spcAft>
            </a:pPr>
            <a:endParaRPr lang="zh-CN" altLang="en-US" sz="2000" dirty="0">
              <a:latin typeface="华文楷体" panose="02010600040101010101" charset="-122"/>
              <a:ea typeface="华文楷体" panose="02010600040101010101" charset="-122"/>
              <a:cs typeface="华文楷体" panose="02010600040101010101" charset="-122"/>
            </a:endParaRPr>
          </a:p>
        </p:txBody>
      </p:sp>
      <p:sp>
        <p:nvSpPr>
          <p:cNvPr id="10" name="矩形 9">
            <a:extLst>
              <a:ext uri="{FF2B5EF4-FFF2-40B4-BE49-F238E27FC236}">
                <a16:creationId xmlns:a16="http://schemas.microsoft.com/office/drawing/2014/main" id="{883C1233-9C59-FF86-4AB8-FF61B53FC323}"/>
              </a:ext>
            </a:extLst>
          </p:cNvPr>
          <p:cNvSpPr/>
          <p:nvPr/>
        </p:nvSpPr>
        <p:spPr>
          <a:xfrm>
            <a:off x="-9264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11" name="灯片编号占位符 6">
            <a:extLst>
              <a:ext uri="{FF2B5EF4-FFF2-40B4-BE49-F238E27FC236}">
                <a16:creationId xmlns:a16="http://schemas.microsoft.com/office/drawing/2014/main" id="{26BBB45C-31BE-2343-2B08-9F684170E308}"/>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14</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0474119C-91E1-E0CE-4C7F-EFE9C4AC0C4C}"/>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三、课程定位</a:t>
            </a:r>
          </a:p>
        </p:txBody>
      </p:sp>
    </p:spTree>
    <p:extLst>
      <p:ext uri="{BB962C8B-B14F-4D97-AF65-F5344CB8AC3E}">
        <p14:creationId xmlns:p14="http://schemas.microsoft.com/office/powerpoint/2010/main" val="3213429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 calcmode="lin" valueType="num">
                                      <p:cBhvr additive="base">
                                        <p:cTn id="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4" end="4"/>
                                            </p:txEl>
                                          </p:spTgt>
                                        </p:tgtEl>
                                        <p:attrNameLst>
                                          <p:attrName>style.visibility</p:attrName>
                                        </p:attrNameLst>
                                      </p:cBhvr>
                                      <p:to>
                                        <p:strVal val="visible"/>
                                      </p:to>
                                    </p:set>
                                    <p:anim calcmode="lin" valueType="num">
                                      <p:cBhvr additive="base">
                                        <p:cTn id="1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4" end="4"/>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anim calcmode="lin" valueType="num">
                                      <p:cBhvr additive="base">
                                        <p:cTn id="17"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840001" y="1080134"/>
            <a:ext cx="10194290" cy="5073015"/>
          </a:xfrm>
          <a:prstGeom prst="rect">
            <a:avLst/>
          </a:prstGeom>
        </p:spPr>
        <p:txBody>
          <a:bodyPr wrap="square">
            <a:noAutofit/>
          </a:bodyPr>
          <a:lstStyle/>
          <a:p>
            <a:pPr indent="252095" algn="just" defTabSz="266700">
              <a:lnSpc>
                <a:spcPct val="150000"/>
              </a:lnSpc>
              <a:spcBef>
                <a:spcPts val="700"/>
              </a:spcBef>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（二）角色定位</a:t>
            </a:r>
          </a:p>
          <a:p>
            <a:pPr indent="252095" algn="just" defTabSz="266700">
              <a:lnSpc>
                <a:spcPct val="150000"/>
              </a:lnSpc>
              <a:spcBef>
                <a:spcPts val="700"/>
              </a:spcBef>
              <a:spcAft>
                <a:spcPct val="0"/>
              </a:spcAft>
            </a:pPr>
            <a:r>
              <a:rPr lang="en-US" altLang="zh-CN" sz="2400" b="1" dirty="0">
                <a:latin typeface="华文楷体" panose="02010600040101010101" charset="-122"/>
                <a:ea typeface="华文楷体" panose="02010600040101010101" charset="-122"/>
                <a:cs typeface="华文楷体" panose="02010600040101010101" charset="-122"/>
              </a:rPr>
              <a:t> </a:t>
            </a:r>
            <a:r>
              <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400" dirty="0">
                <a:latin typeface="华文楷体" panose="02010600040101010101" charset="-122"/>
                <a:ea typeface="华文楷体" panose="02010600040101010101" charset="-122"/>
              </a:rPr>
              <a:t>经济统计分析与写作能力，是经济类人才的高阶能力与核心素养。长期以来，有关训练分散在多门课程，虽然便于逐个击破，但不利于学生融会贯通。在经济学、统计学、计量经济学等先修课程基础上，整合提升统计分析能力与写作能力，是经济学类人才培养的内在要求和重要抓手。</a:t>
            </a:r>
          </a:p>
          <a:p>
            <a:pPr indent="540000" algn="just" defTabSz="266700">
              <a:lnSpc>
                <a:spcPct val="150000"/>
              </a:lnSpc>
              <a:spcBef>
                <a:spcPts val="700"/>
              </a:spcBef>
              <a:spcAft>
                <a:spcPct val="0"/>
              </a:spcAft>
            </a:pPr>
            <a:r>
              <a:rPr lang="en-US" altLang="zh-CN" sz="2400" dirty="0">
                <a:latin typeface="华文楷体" panose="02010600040101010101" charset="-122"/>
                <a:ea typeface="华文楷体" panose="02010600040101010101" charset="-122"/>
              </a:rPr>
              <a:t>1</a:t>
            </a:r>
            <a:r>
              <a:rPr lang="zh-CN" altLang="en-US" sz="2400" dirty="0">
                <a:latin typeface="华文楷体" panose="02010600040101010101" charset="-122"/>
                <a:ea typeface="华文楷体" panose="02010600040101010101" charset="-122"/>
              </a:rPr>
              <a:t>）突出理论进展与时代特征。</a:t>
            </a:r>
          </a:p>
          <a:p>
            <a:pPr indent="540000" algn="just" defTabSz="266700">
              <a:lnSpc>
                <a:spcPct val="150000"/>
              </a:lnSpc>
              <a:spcBef>
                <a:spcPts val="700"/>
              </a:spcBef>
              <a:spcAft>
                <a:spcPct val="0"/>
              </a:spcAft>
            </a:pPr>
            <a:r>
              <a:rPr lang="en-US" altLang="zh-CN" sz="2400" dirty="0">
                <a:latin typeface="华文楷体" panose="02010600040101010101" charset="-122"/>
                <a:ea typeface="华文楷体" panose="02010600040101010101" charset="-122"/>
              </a:rPr>
              <a:t>2</a:t>
            </a:r>
            <a:r>
              <a:rPr lang="zh-CN" altLang="en-US" sz="2400" dirty="0">
                <a:latin typeface="华文楷体" panose="02010600040101010101" charset="-122"/>
                <a:ea typeface="华文楷体" panose="02010600040101010101" charset="-122"/>
              </a:rPr>
              <a:t>）注重科研成果向教材转化。</a:t>
            </a:r>
          </a:p>
          <a:p>
            <a:pPr indent="540000" algn="just" defTabSz="266700">
              <a:lnSpc>
                <a:spcPct val="150000"/>
              </a:lnSpc>
              <a:spcBef>
                <a:spcPts val="700"/>
              </a:spcBef>
              <a:spcAft>
                <a:spcPct val="0"/>
              </a:spcAft>
            </a:pPr>
            <a:r>
              <a:rPr lang="en-US" altLang="zh-CN" sz="2400" dirty="0">
                <a:latin typeface="华文楷体" panose="02010600040101010101" charset="-122"/>
                <a:ea typeface="华文楷体" panose="02010600040101010101" charset="-122"/>
              </a:rPr>
              <a:t>3</a:t>
            </a:r>
            <a:r>
              <a:rPr lang="zh-CN" altLang="en-US" sz="2400" dirty="0">
                <a:latin typeface="华文楷体" panose="02010600040101010101" charset="-122"/>
                <a:ea typeface="华文楷体" panose="02010600040101010101" charset="-122"/>
              </a:rPr>
              <a:t>）打通统计分析与写作训练。</a:t>
            </a:r>
          </a:p>
          <a:p>
            <a:pPr indent="252095" algn="just" defTabSz="266700">
              <a:lnSpc>
                <a:spcPct val="150000"/>
              </a:lnSpc>
              <a:spcBef>
                <a:spcPts val="700"/>
              </a:spcBef>
              <a:spcAft>
                <a:spcPct val="0"/>
              </a:spcAft>
            </a:pPr>
            <a:endParaRPr lang="zh-CN" altLang="en-US" dirty="0">
              <a:latin typeface="微软雅黑" panose="020B0503020204020204" pitchFamily="34" charset="-122"/>
              <a:ea typeface="微软雅黑" panose="020B0503020204020204" pitchFamily="34" charset="-122"/>
            </a:endParaRPr>
          </a:p>
          <a:p>
            <a:pPr indent="252095" algn="just" defTabSz="266700">
              <a:lnSpc>
                <a:spcPct val="150000"/>
              </a:lnSpc>
              <a:spcBef>
                <a:spcPts val="700"/>
              </a:spcBef>
              <a:spcAft>
                <a:spcPct val="0"/>
              </a:spcAft>
            </a:pPr>
            <a:endParaRPr lang="zh-CN" altLang="en-US" dirty="0">
              <a:latin typeface="微软雅黑" panose="020B0503020204020204" pitchFamily="34" charset="-122"/>
              <a:ea typeface="微软雅黑" panose="020B0503020204020204" pitchFamily="34" charset="-122"/>
            </a:endParaRPr>
          </a:p>
          <a:p>
            <a:pPr indent="252095" algn="just" defTabSz="266700">
              <a:lnSpc>
                <a:spcPct val="150000"/>
              </a:lnSpc>
              <a:spcBef>
                <a:spcPts val="700"/>
              </a:spcBef>
              <a:spcAft>
                <a:spcPct val="0"/>
              </a:spcAft>
            </a:pPr>
            <a:endParaRPr lang="zh-CN" altLang="en-US" dirty="0">
              <a:latin typeface="微软雅黑" panose="020B0503020204020204" pitchFamily="34" charset="-122"/>
              <a:ea typeface="微软雅黑" panose="020B0503020204020204" pitchFamily="34" charset="-122"/>
            </a:endParaRPr>
          </a:p>
        </p:txBody>
      </p:sp>
      <p:sp>
        <p:nvSpPr>
          <p:cNvPr id="9"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15</a:t>
            </a:fld>
            <a:endParaRPr lang="zh-CN" altLang="en-US" sz="2000" dirty="0">
              <a:solidFill>
                <a:schemeClr val="tx1"/>
              </a:solidFill>
            </a:endParaRPr>
          </a:p>
        </p:txBody>
      </p:sp>
      <p:sp>
        <p:nvSpPr>
          <p:cNvPr id="10"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三、课程定位</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微信图片_2025-08-21_135334_841"/>
          <p:cNvPicPr>
            <a:picLocks noChangeAspect="1"/>
          </p:cNvPicPr>
          <p:nvPr/>
        </p:nvPicPr>
        <p:blipFill>
          <a:blip r:embed="rId2"/>
          <a:stretch>
            <a:fillRect/>
          </a:stretch>
        </p:blipFill>
        <p:spPr>
          <a:xfrm>
            <a:off x="500438" y="-72736"/>
            <a:ext cx="11691562" cy="6681355"/>
          </a:xfrm>
          <a:prstGeom prst="rect">
            <a:avLst/>
          </a:prstGeom>
        </p:spPr>
      </p:pic>
      <p:sp>
        <p:nvSpPr>
          <p:cNvPr id="52" name="圆角矩形 51"/>
          <p:cNvSpPr/>
          <p:nvPr/>
        </p:nvSpPr>
        <p:spPr>
          <a:xfrm>
            <a:off x="1817489"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3" name="矩形 2"/>
          <p:cNvSpPr/>
          <p:nvPr/>
        </p:nvSpPr>
        <p:spPr>
          <a:xfrm>
            <a:off x="-83121"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16</a:t>
            </a:fld>
            <a:endParaRPr lang="zh-CN" altLang="en-US" sz="2000" dirty="0">
              <a:solidFill>
                <a:schemeClr val="tx1"/>
              </a:solidFill>
            </a:endParaRPr>
          </a:p>
        </p:txBody>
      </p:sp>
      <p:sp>
        <p:nvSpPr>
          <p:cNvPr id="6" name="Rectangle 4"/>
          <p:cNvSpPr>
            <a:spLocks noGrp="1" noChangeArrowheads="1"/>
          </p:cNvSpPr>
          <p:nvPr/>
        </p:nvSpPr>
        <p:spPr>
          <a:xfrm>
            <a:off x="871369" y="856615"/>
            <a:ext cx="10825227"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50000"/>
              </a:lnSpc>
            </a:pPr>
            <a:br>
              <a:rPr lang="zh-CN" altLang="en-US" sz="1900" dirty="0">
                <a:latin typeface="微软雅黑" panose="020B0503020204020204" pitchFamily="34" charset="-122"/>
                <a:ea typeface="微软雅黑" panose="020B0503020204020204" pitchFamily="34" charset="-122"/>
              </a:rPr>
            </a:br>
            <a:r>
              <a:rPr lang="zh-CN" altLang="en-US" sz="4400" b="1" dirty="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第</a:t>
            </a:r>
            <a:r>
              <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三节 研究方法与主要步骤</a:t>
            </a:r>
            <a:endParaRPr lang="en-US" altLang="zh-CN" sz="3600" dirty="0">
              <a:latin typeface="楷体" panose="02010609060101010101" charset="-122"/>
              <a:ea typeface="楷体" panose="02010609060101010101" charset="-122"/>
              <a:cs typeface="楷体" panose="02010609060101010101" charset="-122"/>
              <a:sym typeface="+mn-ea"/>
            </a:endParaRPr>
          </a:p>
        </p:txBody>
      </p:sp>
      <p:sp>
        <p:nvSpPr>
          <p:cNvPr id="7" name="Rectangle 9"/>
          <p:cNvSpPr txBox="1">
            <a:spLocks noChangeArrowheads="1"/>
          </p:cNvSpPr>
          <p:nvPr/>
        </p:nvSpPr>
        <p:spPr>
          <a:xfrm>
            <a:off x="1992769" y="2451975"/>
            <a:ext cx="8735060" cy="2387600"/>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ctr"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一、研究方法</a:t>
            </a:r>
            <a:br>
              <a:rPr lang="zh-CN" altLang="en-US" sz="3600" b="1" dirty="0">
                <a:solidFill>
                  <a:srgbClr val="0070C0"/>
                </a:solidFill>
                <a:latin typeface="楷体" panose="02010609060101010101" charset="-122"/>
                <a:ea typeface="楷体" panose="02010609060101010101" charset="-122"/>
                <a:sym typeface="+mn-ea"/>
              </a:rPr>
            </a:br>
            <a:r>
              <a:rPr lang="zh-CN" altLang="en-US" sz="3600" b="1" dirty="0">
                <a:solidFill>
                  <a:srgbClr val="0070C0"/>
                </a:solidFill>
                <a:latin typeface="楷体" panose="02010609060101010101" charset="-122"/>
                <a:ea typeface="楷体" panose="02010609060101010101" charset="-122"/>
                <a:sym typeface="+mn-ea"/>
              </a:rPr>
              <a:t>二、主要步骤</a:t>
            </a:r>
            <a:br>
              <a:rPr lang="zh-CN" altLang="en-US" sz="3600" b="1" dirty="0">
                <a:solidFill>
                  <a:srgbClr val="0070C0"/>
                </a:solidFill>
                <a:latin typeface="楷体" panose="02010609060101010101" charset="-122"/>
                <a:ea typeface="楷体" panose="02010609060101010101" charset="-122"/>
                <a:sym typeface="+mn-ea"/>
              </a:rPr>
            </a:br>
            <a:endParaRPr lang="zh-CN" altLang="en-US" sz="3600" b="1" dirty="0">
              <a:solidFill>
                <a:srgbClr val="0070C0"/>
              </a:solidFill>
              <a:latin typeface="楷体" panose="02010609060101010101" charset="-122"/>
              <a:ea typeface="楷体" panose="02010609060101010101" charset="-122"/>
              <a:sym typeface="+mn-ea"/>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595901" y="771525"/>
            <a:ext cx="11486507" cy="5584377"/>
          </a:xfrm>
          <a:prstGeom prst="rect">
            <a:avLst/>
          </a:prstGeom>
        </p:spPr>
        <p:txBody>
          <a:bodyPr wrap="square">
            <a:noAutofit/>
          </a:bodyPr>
          <a:lstStyle/>
          <a:p>
            <a:pPr marL="0" indent="252095" algn="just" defTabSz="266700">
              <a:lnSpc>
                <a:spcPct val="150000"/>
              </a:lnSpc>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（一）经济学分析方法</a:t>
            </a:r>
          </a:p>
          <a:p>
            <a:pPr indent="504000" algn="just" defTabSz="266700">
              <a:lnSpc>
                <a:spcPct val="150000"/>
              </a:lnSpc>
              <a:spcAft>
                <a:spcPct val="0"/>
              </a:spcAft>
            </a:pPr>
            <a:r>
              <a:rPr lang="zh-CN" altLang="en-US" sz="2400" dirty="0">
                <a:latin typeface="华文楷体" panose="02010600040101010101" charset="-122"/>
                <a:ea typeface="华文楷体" panose="02010600040101010101" charset="-122"/>
              </a:rPr>
              <a:t>经济学分析方法是宏观经济统计分析的根基，其不仅为后者提供重要的概念基础和逻辑框架，还直接提供一系列有用的分析工具。其中，边际分析法和均衡分析法最为常用。</a:t>
            </a:r>
          </a:p>
          <a:p>
            <a:pPr indent="504000" algn="just" defTabSz="266700">
              <a:lnSpc>
                <a:spcPct val="150000"/>
              </a:lnSpc>
              <a:spcAft>
                <a:spcPct val="0"/>
              </a:spcAft>
            </a:pPr>
            <a:r>
              <a:rPr lang="zh-CN" altLang="en-US" sz="2800" b="1" dirty="0">
                <a:latin typeface="华文楷体" panose="02010600040101010101" charset="-122"/>
                <a:ea typeface="华文楷体" panose="02010600040101010101" charset="-122"/>
              </a:rPr>
              <a:t>边际分析</a:t>
            </a:r>
            <a:r>
              <a:rPr lang="zh-CN" altLang="en-US" sz="2400" dirty="0">
                <a:latin typeface="华文楷体" panose="02010600040101010101" charset="-122"/>
                <a:ea typeface="华文楷体" panose="02010600040101010101" charset="-122"/>
              </a:rPr>
              <a:t>考察自变量微小变动所引发的因变量变动大小，其常由计量经济学模型估计。</a:t>
            </a:r>
            <a:r>
              <a:rPr lang="zh-CN" altLang="en-US" sz="2800" b="1" dirty="0">
                <a:latin typeface="华文楷体" panose="02010600040101010101" charset="-122"/>
                <a:ea typeface="华文楷体" panose="02010600040101010101" charset="-122"/>
              </a:rPr>
              <a:t>均衡分析法</a:t>
            </a:r>
            <a:r>
              <a:rPr lang="zh-CN" altLang="en-US" sz="2400" dirty="0">
                <a:latin typeface="华文楷体" panose="02010600040101010101" charset="-122"/>
                <a:ea typeface="华文楷体" panose="02010600040101010101" charset="-122"/>
              </a:rPr>
              <a:t>则重在考察经济体系中相互作用的力量之间达成的平衡状态，按考察范围可以分为一般均衡和局部均衡两类：一般均衡考虑周全但实证研究很难采用，局部均衡因操作性强而更受青睐。</a:t>
            </a: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8"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17</a:t>
            </a:fld>
            <a:endParaRPr lang="zh-CN" altLang="en-US" sz="2000" dirty="0">
              <a:solidFill>
                <a:schemeClr val="tx1"/>
              </a:solidFill>
            </a:endParaRPr>
          </a:p>
        </p:txBody>
      </p:sp>
      <p:sp>
        <p:nvSpPr>
          <p:cNvPr id="9"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一、研究方法</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 calcmode="lin" valueType="num">
                                      <p:cBhvr additive="base">
                                        <p:cTn id="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anim calcmode="lin" valueType="num">
                                      <p:cBhvr additive="base">
                                        <p:cTn id="11"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3F76DD-E887-AEE3-13D1-CE22F0494079}"/>
            </a:ext>
          </a:extLst>
        </p:cNvPr>
        <p:cNvGrpSpPr/>
        <p:nvPr/>
      </p:nvGrpSpPr>
      <p:grpSpPr>
        <a:xfrm>
          <a:off x="0" y="0"/>
          <a:ext cx="0" cy="0"/>
          <a:chOff x="0" y="0"/>
          <a:chExt cx="0" cy="0"/>
        </a:xfrm>
      </p:grpSpPr>
      <p:sp>
        <p:nvSpPr>
          <p:cNvPr id="6" name="文本框 5">
            <a:extLst>
              <a:ext uri="{FF2B5EF4-FFF2-40B4-BE49-F238E27FC236}">
                <a16:creationId xmlns:a16="http://schemas.microsoft.com/office/drawing/2014/main" id="{A629051C-DB6E-5D81-7165-4BCAA2F12183}"/>
              </a:ext>
            </a:extLst>
          </p:cNvPr>
          <p:cNvSpPr txBox="1"/>
          <p:nvPr/>
        </p:nvSpPr>
        <p:spPr>
          <a:xfrm>
            <a:off x="565367" y="468927"/>
            <a:ext cx="11486507" cy="5584377"/>
          </a:xfrm>
          <a:prstGeom prst="rect">
            <a:avLst/>
          </a:prstGeom>
        </p:spPr>
        <p:txBody>
          <a:bodyPr wrap="square">
            <a:noAutofit/>
          </a:bodyPr>
          <a:lstStyle/>
          <a:p>
            <a:pPr marL="0" indent="252095" algn="just" defTabSz="266700">
              <a:lnSpc>
                <a:spcPct val="150000"/>
              </a:lnSpc>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（一）经济学分析方法</a:t>
            </a:r>
          </a:p>
          <a:p>
            <a:pPr indent="252095" algn="just" defTabSz="266700">
              <a:lnSpc>
                <a:spcPct val="150000"/>
              </a:lnSpc>
              <a:spcAft>
                <a:spcPct val="0"/>
              </a:spcAft>
            </a:pPr>
            <a:r>
              <a:rPr lang="zh-CN" altLang="en-US" sz="2200" dirty="0">
                <a:latin typeface="华文楷体" panose="02010600040101010101" charset="-122"/>
                <a:ea typeface="华文楷体" panose="02010600040101010101" charset="-122"/>
              </a:rPr>
              <a:t> 按其关注点差异，均衡分析分为四种方式：</a:t>
            </a:r>
            <a:endParaRPr lang="en-US" altLang="zh-CN" sz="22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endParaRPr>
          </a:p>
          <a:p>
            <a:pPr indent="252095" algn="just" defTabSz="266700">
              <a:lnSpc>
                <a:spcPct val="150000"/>
              </a:lnSpc>
              <a:spcAft>
                <a:spcPct val="0"/>
              </a:spcAft>
            </a:pP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1.</a:t>
            </a:r>
            <a:r>
              <a:rPr lang="zh-CN" altLang="en-US" sz="2400" b="1" dirty="0">
                <a:solidFill>
                  <a:schemeClr val="accent1"/>
                </a:solidFill>
                <a:latin typeface="华文楷体" panose="02010600040101010101" charset="-122"/>
                <a:ea typeface="华文楷体" panose="02010600040101010101" charset="-122"/>
                <a:cs typeface="Times New Roman" panose="02020603050405020304" pitchFamily="18" charset="0"/>
                <a:sym typeface="+mn-ea"/>
              </a:rPr>
              <a:t>静态分析法</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sym typeface="+mn-ea"/>
              </a:rPr>
              <a:t>。</a:t>
            </a:r>
            <a:r>
              <a:rPr lang="zh-CN" altLang="en-US" sz="2400" dirty="0">
                <a:latin typeface="华文楷体" panose="02010600040101010101" charset="-122"/>
                <a:ea typeface="华文楷体" panose="02010600040101010101" charset="-122"/>
              </a:rPr>
              <a:t>静态分析法是指完全抽象掉时间因素和经济变动过程，在各种基本经济条件（如人口数量、资本存量、技术水平、消费者偏好等）稳定不变的条件下，分析经济现象均衡状态的形成及其条件的方法。</a:t>
            </a:r>
          </a:p>
          <a:p>
            <a:pPr indent="252095" algn="just" defTabSz="266700">
              <a:lnSpc>
                <a:spcPct val="150000"/>
              </a:lnSpc>
              <a:spcAft>
                <a:spcPct val="0"/>
              </a:spcAft>
            </a:pPr>
            <a:r>
              <a:rPr lang="en-US" altLang="zh-CN" sz="2400" b="1" dirty="0">
                <a:latin typeface="Times New Roman" panose="02020603050405020304" pitchFamily="18" charset="0"/>
                <a:ea typeface="华文楷体" panose="02010600040101010101" charset="-122"/>
                <a:cs typeface="Times New Roman" panose="02020603050405020304" pitchFamily="18" charset="0"/>
                <a:sym typeface="+mn-ea"/>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2.</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sym typeface="+mn-ea"/>
              </a:rPr>
              <a:t>比较静态分析法。</a:t>
            </a:r>
            <a:r>
              <a:rPr lang="zh-CN" altLang="en-US" sz="2400" dirty="0">
                <a:latin typeface="华文楷体" panose="02010600040101010101" charset="-122"/>
                <a:ea typeface="华文楷体" panose="02010600040101010101" charset="-122"/>
              </a:rPr>
              <a:t>比较静态分析法是对特定经济现象的一次变化前后，以及两个或多个均衡位置进行比较，但撇开转变期间和转变过程本身的分析方法。</a:t>
            </a:r>
          </a:p>
          <a:p>
            <a:pPr indent="252095" algn="just" defTabSz="266700">
              <a:lnSpc>
                <a:spcPct val="150000"/>
              </a:lnSpc>
              <a:spcAft>
                <a:spcPct val="0"/>
              </a:spcAft>
            </a:pPr>
            <a:r>
              <a:rPr lang="en-US" sz="2400" b="1" dirty="0">
                <a:latin typeface="Times New Roman" panose="02020603050405020304" pitchFamily="18" charset="0"/>
                <a:ea typeface="华文楷体" panose="02010600040101010101" charset="-122"/>
                <a:cs typeface="Times New Roman" panose="02020603050405020304" pitchFamily="18" charset="0"/>
                <a:sym typeface="+mn-ea"/>
              </a:rPr>
              <a:t>  </a:t>
            </a: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3.</a:t>
            </a:r>
            <a:r>
              <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sym typeface="+mn-ea"/>
              </a:rPr>
              <a:t>动态分析法。</a:t>
            </a:r>
            <a:r>
              <a:rPr lang="zh-CN" altLang="en-US" sz="2400" dirty="0">
                <a:latin typeface="华文楷体" panose="02010600040101010101" charset="-122"/>
                <a:ea typeface="华文楷体" panose="02010600040101010101" charset="-122"/>
              </a:rPr>
              <a:t>正式考虑时间因素，将经济现象的变化看做一个连续过程，分析原均衡到新均衡之间的变化路径。</a:t>
            </a:r>
            <a:endParaRPr lang="en-US" altLang="zh-CN" sz="2400" dirty="0">
              <a:latin typeface="华文楷体" panose="02010600040101010101" charset="-122"/>
              <a:ea typeface="华文楷体" panose="02010600040101010101" charset="-122"/>
              <a:sym typeface="+mn-ea"/>
            </a:endParaRPr>
          </a:p>
          <a:p>
            <a:pPr indent="252095" algn="just" defTabSz="266700">
              <a:lnSpc>
                <a:spcPct val="150000"/>
              </a:lnSpc>
              <a:spcAft>
                <a:spcPct val="0"/>
              </a:spcAft>
            </a:pPr>
            <a:r>
              <a:rPr lang="en-US" altLang="zh-CN" sz="2400" b="1" dirty="0">
                <a:latin typeface="Times New Roman" panose="02020603050405020304" pitchFamily="18" charset="0"/>
                <a:ea typeface="华文楷体" panose="02010600040101010101" charset="-122"/>
                <a:cs typeface="Times New Roman" panose="02020603050405020304" pitchFamily="18" charset="0"/>
                <a:sym typeface="+mn-ea"/>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4.</a:t>
            </a:r>
            <a:r>
              <a:rPr lang="zh-CN" alt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比较</a:t>
            </a:r>
            <a:r>
              <a:rPr lang="zh-CN" altLang="en-US" sz="2400" b="1" dirty="0">
                <a:solidFill>
                  <a:schemeClr val="accent1"/>
                </a:solidFill>
                <a:latin typeface="华文楷体" panose="02010600040101010101" charset="-122"/>
                <a:ea typeface="华文楷体" panose="02010600040101010101" charset="-122"/>
                <a:cs typeface="Times New Roman" panose="02020603050405020304" pitchFamily="18" charset="0"/>
                <a:sym typeface="+mn-ea"/>
              </a:rPr>
              <a:t>动态分析法。</a:t>
            </a:r>
            <a:r>
              <a:rPr lang="zh-CN" altLang="en-US" sz="2400" dirty="0">
                <a:latin typeface="华文楷体" panose="02010600040101010101" charset="-122"/>
                <a:ea typeface="华文楷体" panose="02010600040101010101" charset="-122"/>
              </a:rPr>
              <a:t>比较动态分析，是对动态分析的扩展与升级。动态分析仅考察一个特定经济过程的变化轨迹，比较动态分析则就两个经济过程的变化轨迹进行对比。</a:t>
            </a:r>
          </a:p>
          <a:p>
            <a:pPr indent="252095" algn="just" defTabSz="266700">
              <a:lnSpc>
                <a:spcPct val="150000"/>
              </a:lnSpc>
              <a:spcAft>
                <a:spcPct val="0"/>
              </a:spcAft>
            </a:pP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13315" name="Rectangle 5">
            <a:extLst>
              <a:ext uri="{FF2B5EF4-FFF2-40B4-BE49-F238E27FC236}">
                <a16:creationId xmlns:a16="http://schemas.microsoft.com/office/drawing/2014/main" id="{BD9343AE-7CF9-FCDE-7FDC-0900FE3A0DA1}"/>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E3EAD134-905E-660A-ECE1-47B32585B0EE}"/>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8" name="灯片编号占位符 6">
            <a:extLst>
              <a:ext uri="{FF2B5EF4-FFF2-40B4-BE49-F238E27FC236}">
                <a16:creationId xmlns:a16="http://schemas.microsoft.com/office/drawing/2014/main" id="{F2719979-25FF-7E7D-9F22-E8818B116229}"/>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18</a:t>
            </a:fld>
            <a:endParaRPr lang="zh-CN" altLang="en-US" sz="2000" dirty="0">
              <a:solidFill>
                <a:schemeClr val="tx1"/>
              </a:solidFill>
            </a:endParaRPr>
          </a:p>
        </p:txBody>
      </p:sp>
      <p:sp>
        <p:nvSpPr>
          <p:cNvPr id="9" name="Rectangle 4" descr="浅色上对角线">
            <a:extLst>
              <a:ext uri="{FF2B5EF4-FFF2-40B4-BE49-F238E27FC236}">
                <a16:creationId xmlns:a16="http://schemas.microsoft.com/office/drawing/2014/main" id="{D165CB03-8821-248D-9385-F2BF117AEC7B}"/>
              </a:ext>
            </a:extLst>
          </p:cNvPr>
          <p:cNvSpPr>
            <a:spLocks noChangeArrowheads="1"/>
          </p:cNvSpPr>
          <p:nvPr/>
        </p:nvSpPr>
        <p:spPr bwMode="auto">
          <a:xfrm>
            <a:off x="794916" y="50827"/>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一、研究方法</a:t>
            </a:r>
          </a:p>
        </p:txBody>
      </p:sp>
    </p:spTree>
    <p:extLst>
      <p:ext uri="{BB962C8B-B14F-4D97-AF65-F5344CB8AC3E}">
        <p14:creationId xmlns:p14="http://schemas.microsoft.com/office/powerpoint/2010/main" val="74681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 calcmode="lin" valueType="num">
                                      <p:cBhvr additive="base">
                                        <p:cTn id="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anim calcmode="lin" valueType="num">
                                      <p:cBhvr additive="base">
                                        <p:cTn id="11"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anim calcmode="lin" valueType="num">
                                      <p:cBhvr additive="base">
                                        <p:cTn id="1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anim calcmode="lin" valueType="num">
                                      <p:cBhvr additive="base">
                                        <p:cTn id="19"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6">
                                            <p:txEl>
                                              <p:pRg st="5" end="5"/>
                                            </p:txEl>
                                          </p:spTgt>
                                        </p:tgtEl>
                                        <p:attrNameLst>
                                          <p:attrName>style.visibility</p:attrName>
                                        </p:attrNameLst>
                                      </p:cBhvr>
                                      <p:to>
                                        <p:strVal val="visible"/>
                                      </p:to>
                                    </p:set>
                                    <p:anim calcmode="lin" valueType="num">
                                      <p:cBhvr additive="base">
                                        <p:cTn id="23"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129554" y="1183341"/>
            <a:ext cx="10525655" cy="5238974"/>
          </a:xfrm>
          <a:prstGeom prst="rect">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1</a:t>
            </a:fld>
            <a:endParaRPr lang="zh-CN" altLang="en-US" sz="2000" dirty="0">
              <a:solidFill>
                <a:schemeClr val="tx1"/>
              </a:solidFill>
            </a:endParaRPr>
          </a:p>
        </p:txBody>
      </p:sp>
      <p:sp>
        <p:nvSpPr>
          <p:cNvPr id="10" name="圆角矩形 9"/>
          <p:cNvSpPr/>
          <p:nvPr/>
        </p:nvSpPr>
        <p:spPr>
          <a:xfrm>
            <a:off x="2647392" y="1758611"/>
            <a:ext cx="8159236" cy="722630"/>
          </a:xfrm>
          <a:prstGeom prst="roundRect">
            <a:avLst/>
          </a:prstGeom>
          <a:solidFill>
            <a:schemeClr val="accent2">
              <a:lumMod val="60000"/>
              <a:lumOff val="4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spcBef>
                <a:spcPct val="0"/>
              </a:spcBef>
              <a:spcAft>
                <a:spcPct val="35000"/>
              </a:spcAft>
            </a:pPr>
            <a:endParaRPr lang="en-US" altLang="zh-CN" sz="3200" b="1" dirty="0">
              <a:latin typeface="楷体" panose="02010609060101010101" charset="-122"/>
              <a:ea typeface="楷体" panose="02010609060101010101" charset="-122"/>
              <a:cs typeface="楷体" panose="02010609060101010101" charset="-122"/>
              <a:sym typeface="+mn-ea"/>
            </a:endParaRPr>
          </a:p>
          <a:p>
            <a:pPr>
              <a:spcBef>
                <a:spcPct val="0"/>
              </a:spcBef>
              <a:spcAft>
                <a:spcPct val="35000"/>
              </a:spcAft>
            </a:pPr>
            <a:r>
              <a:rPr lang="zh-CN" altLang="en-US" sz="3200" b="1" dirty="0">
                <a:latin typeface="楷体" panose="02010609060101010101" charset="-122"/>
                <a:ea typeface="楷体" panose="02010609060101010101" charset="-122"/>
                <a:cs typeface="楷体" panose="02010609060101010101" charset="-122"/>
                <a:sym typeface="+mn-ea"/>
              </a:rPr>
              <a:t>第一节 </a:t>
            </a:r>
            <a:r>
              <a:rPr lang="zh-CN" altLang="en-US" sz="3200" b="1" dirty="0">
                <a:latin typeface="楷体" panose="02010609060101010101" charset="-122"/>
                <a:ea typeface="楷体" panose="02010609060101010101" charset="-122"/>
              </a:rPr>
              <a:t>概念界定与功能总结</a:t>
            </a:r>
          </a:p>
          <a:p>
            <a:pPr lvl="0">
              <a:lnSpc>
                <a:spcPct val="100000"/>
              </a:lnSpc>
              <a:spcBef>
                <a:spcPct val="0"/>
              </a:spcBef>
              <a:spcAft>
                <a:spcPct val="35000"/>
              </a:spcAft>
            </a:pPr>
            <a:endParaRPr lang="zh-CN" altLang="en-US" sz="3200" b="1" dirty="0">
              <a:latin typeface="楷体" panose="02010609060101010101" charset="-122"/>
              <a:ea typeface="楷体" panose="02010609060101010101" charset="-122"/>
              <a:cs typeface="楷体" panose="02010609060101010101" charset="-122"/>
              <a:sym typeface="+mn-ea"/>
            </a:endParaRPr>
          </a:p>
        </p:txBody>
      </p:sp>
      <p:sp>
        <p:nvSpPr>
          <p:cNvPr id="11" name="圆角矩形 10"/>
          <p:cNvSpPr/>
          <p:nvPr/>
        </p:nvSpPr>
        <p:spPr>
          <a:xfrm>
            <a:off x="2647392" y="3593961"/>
            <a:ext cx="8159236" cy="722630"/>
          </a:xfrm>
          <a:prstGeom prst="roundRect">
            <a:avLst/>
          </a:prstGeom>
          <a:solidFill>
            <a:schemeClr val="accent2">
              <a:lumMod val="40000"/>
              <a:lumOff val="6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spcBef>
                <a:spcPct val="0"/>
              </a:spcBef>
              <a:spcAft>
                <a:spcPct val="35000"/>
              </a:spcAft>
            </a:pPr>
            <a:r>
              <a:rPr lang="zh-CN" altLang="en-US" sz="3200" b="1" dirty="0">
                <a:latin typeface="楷体" panose="02010609060101010101" charset="-122"/>
                <a:ea typeface="楷体" panose="02010609060101010101" charset="-122"/>
                <a:sym typeface="+mn-ea"/>
              </a:rPr>
              <a:t>第三节 研究方法与主要步骤</a:t>
            </a:r>
          </a:p>
        </p:txBody>
      </p:sp>
      <p:sp>
        <p:nvSpPr>
          <p:cNvPr id="15" name="圆角矩形 14"/>
          <p:cNvSpPr/>
          <p:nvPr/>
        </p:nvSpPr>
        <p:spPr>
          <a:xfrm>
            <a:off x="2647392" y="4505382"/>
            <a:ext cx="8159236" cy="722630"/>
          </a:xfrm>
          <a:prstGeom prst="roundRect">
            <a:avLst/>
          </a:prstGeom>
          <a:solidFill>
            <a:schemeClr val="accent2"/>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lvl="0">
              <a:lnSpc>
                <a:spcPct val="100000"/>
              </a:lnSpc>
              <a:spcBef>
                <a:spcPct val="0"/>
              </a:spcBef>
              <a:spcAft>
                <a:spcPct val="35000"/>
              </a:spcAft>
            </a:pPr>
            <a:r>
              <a:rPr lang="zh-CN" altLang="en-US" sz="3200" b="1" dirty="0">
                <a:latin typeface="楷体" panose="02010609060101010101" charset="-122"/>
                <a:ea typeface="楷体" panose="02010609060101010101" charset="-122"/>
                <a:sym typeface="+mn-ea"/>
              </a:rPr>
              <a:t>第四节 模式选择与内容安排</a:t>
            </a:r>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6791" y="595281"/>
            <a:ext cx="1972024" cy="1972024"/>
          </a:xfrm>
          <a:prstGeom prst="rect">
            <a:avLst/>
          </a:prstGeom>
        </p:spPr>
      </p:pic>
      <p:sp>
        <p:nvSpPr>
          <p:cNvPr id="3" name="圆角矩形 14"/>
          <p:cNvSpPr/>
          <p:nvPr/>
        </p:nvSpPr>
        <p:spPr>
          <a:xfrm>
            <a:off x="2647392" y="2675611"/>
            <a:ext cx="8159236" cy="722630"/>
          </a:xfrm>
          <a:prstGeom prst="roundRect">
            <a:avLst/>
          </a:prstGeom>
          <a:solidFill>
            <a:schemeClr val="accent2"/>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lvl="0">
              <a:lnSpc>
                <a:spcPct val="100000"/>
              </a:lnSpc>
              <a:spcBef>
                <a:spcPct val="0"/>
              </a:spcBef>
              <a:spcAft>
                <a:spcPct val="35000"/>
              </a:spcAft>
            </a:pPr>
            <a:r>
              <a:rPr lang="zh-CN" altLang="en-US" sz="3200" b="1" dirty="0">
                <a:latin typeface="楷体" panose="02010609060101010101" charset="-122"/>
                <a:ea typeface="楷体" panose="02010609060101010101" charset="-122"/>
                <a:sym typeface="+mn-ea"/>
              </a:rPr>
              <a:t>第二节 发展历程与目标定位</a:t>
            </a:r>
          </a:p>
        </p:txBody>
      </p:sp>
      <p:sp>
        <p:nvSpPr>
          <p:cNvPr id="8" name="Rectangle 2"/>
          <p:cNvSpPr txBox="1">
            <a:spLocks noChangeArrowheads="1"/>
          </p:cNvSpPr>
          <p:nvPr/>
        </p:nvSpPr>
        <p:spPr>
          <a:xfrm>
            <a:off x="1381771" y="158149"/>
            <a:ext cx="9832742"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b="1" dirty="0">
                <a:solidFill>
                  <a:schemeClr val="accent1">
                    <a:lumMod val="50000"/>
                  </a:schemeClr>
                </a:solidFill>
                <a:latin typeface="黑体" panose="02010609060101010101" pitchFamily="49" charset="-122"/>
                <a:ea typeface="黑体" panose="02010609060101010101" pitchFamily="49" charset="-122"/>
              </a:rPr>
              <a:t>本章内容</a:t>
            </a:r>
          </a:p>
        </p:txBody>
      </p:sp>
    </p:spTree>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6A3485-9FC4-D590-C7E1-9400537CB772}"/>
            </a:ext>
          </a:extLst>
        </p:cNvPr>
        <p:cNvGrpSpPr/>
        <p:nvPr/>
      </p:nvGrpSpPr>
      <p:grpSpPr>
        <a:xfrm>
          <a:off x="0" y="0"/>
          <a:ext cx="0" cy="0"/>
          <a:chOff x="0" y="0"/>
          <a:chExt cx="0" cy="0"/>
        </a:xfrm>
      </p:grpSpPr>
      <p:sp>
        <p:nvSpPr>
          <p:cNvPr id="6" name="文本框 5">
            <a:extLst>
              <a:ext uri="{FF2B5EF4-FFF2-40B4-BE49-F238E27FC236}">
                <a16:creationId xmlns:a16="http://schemas.microsoft.com/office/drawing/2014/main" id="{E1D801A4-6FC7-349A-E43F-7F9B5AF0E088}"/>
              </a:ext>
            </a:extLst>
          </p:cNvPr>
          <p:cNvSpPr txBox="1"/>
          <p:nvPr/>
        </p:nvSpPr>
        <p:spPr>
          <a:xfrm>
            <a:off x="957684" y="744825"/>
            <a:ext cx="11015241" cy="6005599"/>
          </a:xfrm>
          <a:prstGeom prst="rect">
            <a:avLst/>
          </a:prstGeom>
        </p:spPr>
        <p:txBody>
          <a:bodyPr wrap="square">
            <a:noAutofit/>
          </a:bodyPr>
          <a:lstStyle/>
          <a:p>
            <a:pPr marL="0" indent="252095" algn="just" defTabSz="266700">
              <a:lnSpc>
                <a:spcPct val="150000"/>
              </a:lnSpc>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sym typeface="+mn-ea"/>
              </a:rPr>
              <a:t>（二）统计学分析方法</a:t>
            </a:r>
            <a:endPar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Aft>
                <a:spcPct val="0"/>
              </a:spcAft>
            </a:pPr>
            <a:r>
              <a:rPr lang="en-US" altLang="zh-CN" sz="2400" dirty="0">
                <a:latin typeface="Times New Roman" panose="02020603050405020304" pitchFamily="18" charset="0"/>
                <a:ea typeface="华文楷体" panose="02010600040101010101" charset="-122"/>
                <a:cs typeface="Times New Roman" panose="02020603050405020304" pitchFamily="18" charset="0"/>
                <a:sym typeface="+mn-ea"/>
              </a:rPr>
              <a:t>  </a:t>
            </a:r>
            <a:r>
              <a:rPr lang="en-US" altLang="zh-CN" sz="2400"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1.</a:t>
            </a:r>
            <a:r>
              <a:rPr lang="zh-CN" altLang="en-US" sz="2400" b="1" dirty="0">
                <a:solidFill>
                  <a:schemeClr val="accent1"/>
                </a:solidFill>
                <a:latin typeface="华文楷体" panose="02010600040101010101" charset="-122"/>
                <a:ea typeface="华文楷体" panose="02010600040101010101" charset="-122"/>
                <a:cs typeface="Times New Roman" panose="02020603050405020304" pitchFamily="18" charset="0"/>
                <a:sym typeface="+mn-ea"/>
              </a:rPr>
              <a:t>描述统计分析方法</a:t>
            </a:r>
            <a:endPar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sym typeface="+mn-ea"/>
            </a:endParaRPr>
          </a:p>
          <a:p>
            <a:pPr indent="288000" algn="just" defTabSz="266700">
              <a:lnSpc>
                <a:spcPct val="140000"/>
              </a:lnSpc>
              <a:spcAft>
                <a:spcPct val="0"/>
              </a:spcAft>
            </a:pPr>
            <a:r>
              <a:rPr lang="zh-CN" altLang="en-US" sz="2400" dirty="0">
                <a:latin typeface="华文楷体" panose="02010600040101010101" charset="-122"/>
                <a:ea typeface="华文楷体" panose="02010600040101010101" charset="-122"/>
              </a:rPr>
              <a:t>   刻画经济运行整体态势的数量特征，需要选用适宜变量进行描述统计分析。统计图表和频数分布等描述统计方法，虽看似简单但不容小觑，“好图胜千言”凸显出善用描述统计的显著优势。作为描述统计高级形态的探索性数据分析（</a:t>
            </a:r>
            <a:r>
              <a:rPr lang="en-US" altLang="zh-CN" sz="2400" dirty="0">
                <a:latin typeface="华文楷体" panose="02010600040101010101" charset="-122"/>
                <a:ea typeface="华文楷体" panose="02010600040101010101" charset="-122"/>
              </a:rPr>
              <a:t>EDA</a:t>
            </a:r>
            <a:r>
              <a:rPr lang="zh-CN" altLang="en-US" sz="2400" dirty="0">
                <a:latin typeface="华文楷体" panose="02010600040101010101" charset="-122"/>
                <a:ea typeface="华文楷体" panose="02010600040101010101" charset="-122"/>
              </a:rPr>
              <a:t>）和数据可视化方法，目前在众多领域备受青睐。</a:t>
            </a:r>
          </a:p>
          <a:p>
            <a:pPr indent="252095" algn="just" defTabSz="266700">
              <a:lnSpc>
                <a:spcPct val="150000"/>
              </a:lnSpc>
              <a:spcAft>
                <a:spcPct val="0"/>
              </a:spcAft>
            </a:pPr>
            <a:r>
              <a:rPr lang="en-US" altLang="zh-CN" sz="2400" b="1" dirty="0">
                <a:latin typeface="Times New Roman" panose="02020603050405020304" pitchFamily="18" charset="0"/>
                <a:ea typeface="华文楷体" panose="02010600040101010101" charset="-122"/>
                <a:cs typeface="Times New Roman" panose="02020603050405020304" pitchFamily="18" charset="0"/>
                <a:sym typeface="+mn-ea"/>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2.</a:t>
            </a:r>
            <a:r>
              <a:rPr lang="zh-CN" altLang="en-US" sz="2400" b="1" dirty="0">
                <a:solidFill>
                  <a:schemeClr val="accent1"/>
                </a:solidFill>
                <a:latin typeface="华文楷体" panose="02010600040101010101" charset="-122"/>
                <a:ea typeface="华文楷体" panose="02010600040101010101" charset="-122"/>
                <a:cs typeface="Times New Roman" panose="02020603050405020304" pitchFamily="18" charset="0"/>
                <a:sym typeface="+mn-ea"/>
              </a:rPr>
              <a:t>国民经济核算分析方法</a:t>
            </a:r>
            <a:endPar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sym typeface="+mn-ea"/>
            </a:endParaRPr>
          </a:p>
          <a:p>
            <a:pPr indent="288000" algn="just" defTabSz="266700">
              <a:lnSpc>
                <a:spcPct val="140000"/>
              </a:lnSpc>
              <a:spcAft>
                <a:spcPct val="0"/>
              </a:spcAft>
            </a:pPr>
            <a:r>
              <a:rPr lang="zh-CN" altLang="en-US" sz="2400" dirty="0">
                <a:latin typeface="华文楷体" panose="02010600040101010101" charset="-122"/>
                <a:ea typeface="华文楷体" panose="02010600040101010101" charset="-122"/>
              </a:rPr>
              <a:t>  国民经济核算不仅依据宏观经济学理论给出刻画国民经济运行的指标框架，指导官方统计提供宏观经济统计数据，还发展出一系列专题分析方法。国内学者通常将其中最核心的分析方法称为五大核算，其为相应主题的宏观经济统计分析提供了重要支持。</a:t>
            </a:r>
          </a:p>
          <a:p>
            <a:pPr indent="252095" algn="just" defTabSz="266700">
              <a:lnSpc>
                <a:spcPct val="150000"/>
              </a:lnSpc>
              <a:spcAft>
                <a:spcPct val="0"/>
              </a:spcAft>
            </a:pP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13315" name="Rectangle 5">
            <a:extLst>
              <a:ext uri="{FF2B5EF4-FFF2-40B4-BE49-F238E27FC236}">
                <a16:creationId xmlns:a16="http://schemas.microsoft.com/office/drawing/2014/main" id="{5CD50FFA-EB58-001D-E3F2-0A91C3EDEE15}"/>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79593D58-3337-0E54-D177-D7988FC49874}"/>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8" name="灯片编号占位符 6">
            <a:extLst>
              <a:ext uri="{FF2B5EF4-FFF2-40B4-BE49-F238E27FC236}">
                <a16:creationId xmlns:a16="http://schemas.microsoft.com/office/drawing/2014/main" id="{30447C6B-1962-6597-3B8C-43E930972F6D}"/>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19</a:t>
            </a:fld>
            <a:endParaRPr lang="zh-CN" altLang="en-US" sz="2000" dirty="0">
              <a:solidFill>
                <a:schemeClr val="tx1"/>
              </a:solidFill>
            </a:endParaRPr>
          </a:p>
        </p:txBody>
      </p:sp>
      <p:sp>
        <p:nvSpPr>
          <p:cNvPr id="9" name="Rectangle 4" descr="浅色上对角线">
            <a:extLst>
              <a:ext uri="{FF2B5EF4-FFF2-40B4-BE49-F238E27FC236}">
                <a16:creationId xmlns:a16="http://schemas.microsoft.com/office/drawing/2014/main" id="{32F283B2-6AE0-1C00-40E5-36A930001D5A}"/>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一、研究方法</a:t>
            </a:r>
          </a:p>
        </p:txBody>
      </p:sp>
    </p:spTree>
    <p:extLst>
      <p:ext uri="{BB962C8B-B14F-4D97-AF65-F5344CB8AC3E}">
        <p14:creationId xmlns:p14="http://schemas.microsoft.com/office/powerpoint/2010/main" val="3677332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 calcmode="lin" valueType="num">
                                      <p:cBhvr additive="base">
                                        <p:cTn id="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4" end="4"/>
                                            </p:txEl>
                                          </p:spTgt>
                                        </p:tgtEl>
                                        <p:attrNameLst>
                                          <p:attrName>style.visibility</p:attrName>
                                        </p:attrNameLst>
                                      </p:cBhvr>
                                      <p:to>
                                        <p:strVal val="visible"/>
                                      </p:to>
                                    </p:set>
                                    <p:anim calcmode="lin" valueType="num">
                                      <p:cBhvr additive="base">
                                        <p:cTn id="1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086324-81A2-CD11-B5E8-DBDFB0C00191}"/>
            </a:ext>
          </a:extLst>
        </p:cNvPr>
        <p:cNvGrpSpPr/>
        <p:nvPr/>
      </p:nvGrpSpPr>
      <p:grpSpPr>
        <a:xfrm>
          <a:off x="0" y="0"/>
          <a:ext cx="0" cy="0"/>
          <a:chOff x="0" y="0"/>
          <a:chExt cx="0" cy="0"/>
        </a:xfrm>
      </p:grpSpPr>
      <p:sp>
        <p:nvSpPr>
          <p:cNvPr id="6" name="文本框 5">
            <a:extLst>
              <a:ext uri="{FF2B5EF4-FFF2-40B4-BE49-F238E27FC236}">
                <a16:creationId xmlns:a16="http://schemas.microsoft.com/office/drawing/2014/main" id="{6DA879AE-1C93-B98C-8E28-545AEFCF06CF}"/>
              </a:ext>
            </a:extLst>
          </p:cNvPr>
          <p:cNvSpPr txBox="1"/>
          <p:nvPr/>
        </p:nvSpPr>
        <p:spPr>
          <a:xfrm>
            <a:off x="782851" y="816425"/>
            <a:ext cx="11113770" cy="5584377"/>
          </a:xfrm>
          <a:prstGeom prst="rect">
            <a:avLst/>
          </a:prstGeom>
        </p:spPr>
        <p:txBody>
          <a:bodyPr wrap="square">
            <a:noAutofit/>
          </a:bodyPr>
          <a:lstStyle/>
          <a:p>
            <a:pPr marL="0" indent="252095" algn="just" defTabSz="266700">
              <a:lnSpc>
                <a:spcPct val="150000"/>
              </a:lnSpc>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sym typeface="+mn-ea"/>
              </a:rPr>
              <a:t>（二）统计学分析方法</a:t>
            </a:r>
            <a:endPar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Aft>
                <a:spcPct val="0"/>
              </a:spcAft>
            </a:pPr>
            <a:r>
              <a:rPr lang="en-US"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3.</a:t>
            </a:r>
            <a:r>
              <a:rPr lang="zh-CN" altLang="en-US" sz="2400" b="1" dirty="0">
                <a:solidFill>
                  <a:schemeClr val="accent1"/>
                </a:solidFill>
                <a:latin typeface="华文楷体" panose="02010600040101010101" charset="-122"/>
                <a:ea typeface="华文楷体" panose="02010600040101010101" charset="-122"/>
                <a:cs typeface="Times New Roman" panose="02020603050405020304" pitchFamily="18" charset="0"/>
                <a:sym typeface="+mn-ea"/>
              </a:rPr>
              <a:t>数理统计分析方法</a:t>
            </a:r>
            <a:endPar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sym typeface="+mn-ea"/>
            </a:endParaRPr>
          </a:p>
          <a:p>
            <a:pPr indent="288000" algn="just" defTabSz="266700">
              <a:lnSpc>
                <a:spcPct val="150000"/>
              </a:lnSpc>
              <a:spcAft>
                <a:spcPct val="0"/>
              </a:spcAft>
            </a:pPr>
            <a:r>
              <a:rPr lang="zh-CN" altLang="en-US" sz="2400" dirty="0">
                <a:latin typeface="华文楷体" panose="02010600040101010101" charset="-122"/>
                <a:ea typeface="华文楷体" panose="02010600040101010101" charset="-122"/>
              </a:rPr>
              <a:t>   数理统计学的相关与回归分析、时间序列分析、多元统计分析方法等，在宏观经济统计分析中均有广泛应用。针对经济活动中的结构关系、动态关系和对应关系，聚类分析、主成分分析、因子分析、判别分析等多元统计分析方法，对数据降维和关系判定均有重要作用。此外，分层回归、分位数回归、高维数据分析等方法，对深入探究经济变量之间的关系也大有裨益。</a:t>
            </a:r>
            <a:endParaRPr lang="en-US" altLang="zh-CN" sz="2400" dirty="0">
              <a:latin typeface="华文楷体" panose="02010600040101010101" charset="-122"/>
              <a:ea typeface="华文楷体" panose="02010600040101010101" charset="-122"/>
              <a:cs typeface="华文楷体" panose="02010600040101010101" charset="-122"/>
              <a:sym typeface="+mn-ea"/>
            </a:endParaRPr>
          </a:p>
          <a:p>
            <a:pPr indent="252095" algn="just" defTabSz="266700">
              <a:lnSpc>
                <a:spcPct val="150000"/>
              </a:lnSpc>
              <a:spcAft>
                <a:spcPct val="0"/>
              </a:spcAft>
            </a:pPr>
            <a:r>
              <a:rPr lang="en-US" altLang="zh-CN" sz="2400" b="1" dirty="0">
                <a:latin typeface="Times New Roman" panose="02020603050405020304" pitchFamily="18" charset="0"/>
                <a:ea typeface="华文楷体" panose="02010600040101010101" charset="-122"/>
                <a:cs typeface="Times New Roman" panose="02020603050405020304" pitchFamily="18" charset="0"/>
                <a:sym typeface="+mn-ea"/>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4.</a:t>
            </a:r>
            <a:r>
              <a:rPr lang="zh-CN" altLang="en-US" sz="2400" b="1" dirty="0">
                <a:solidFill>
                  <a:schemeClr val="accent1"/>
                </a:solidFill>
                <a:latin typeface="华文楷体" panose="02010600040101010101" charset="-122"/>
                <a:ea typeface="华文楷体" panose="02010600040101010101" charset="-122"/>
                <a:cs typeface="Times New Roman" panose="02020603050405020304" pitchFamily="18" charset="0"/>
                <a:sym typeface="+mn-ea"/>
              </a:rPr>
              <a:t>经济统计专题分析方法</a:t>
            </a:r>
            <a:endParaRPr lang="en-US" altLang="zh-CN" sz="2400" b="1" dirty="0">
              <a:solidFill>
                <a:schemeClr val="accent1"/>
              </a:solidFill>
              <a:latin typeface="华文楷体" panose="02010600040101010101" charset="-122"/>
              <a:ea typeface="华文楷体" panose="02010600040101010101" charset="-122"/>
              <a:cs typeface="华文楷体" panose="02010600040101010101" charset="-122"/>
              <a:sym typeface="+mn-ea"/>
            </a:endParaRPr>
          </a:p>
          <a:p>
            <a:pPr indent="288000" algn="just" defTabSz="266700">
              <a:lnSpc>
                <a:spcPct val="150000"/>
              </a:lnSpc>
              <a:spcAft>
                <a:spcPct val="0"/>
              </a:spcAft>
            </a:pPr>
            <a:r>
              <a:rPr lang="zh-CN" altLang="en-US" sz="2400" dirty="0">
                <a:latin typeface="华文楷体" panose="02010600040101010101" charset="-122"/>
                <a:ea typeface="华文楷体" panose="02010600040101010101" charset="-122"/>
              </a:rPr>
              <a:t>   除各类描述统计分析之外，经济统计中还发展起一些专题分析方法，如统计指数及其因素分析、传统时间序列分析、综合评价等。</a:t>
            </a:r>
          </a:p>
          <a:p>
            <a:pPr indent="252095" algn="just" defTabSz="266700">
              <a:lnSpc>
                <a:spcPct val="150000"/>
              </a:lnSpc>
              <a:spcAft>
                <a:spcPct val="0"/>
              </a:spcAft>
            </a:pP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13315" name="Rectangle 5">
            <a:extLst>
              <a:ext uri="{FF2B5EF4-FFF2-40B4-BE49-F238E27FC236}">
                <a16:creationId xmlns:a16="http://schemas.microsoft.com/office/drawing/2014/main" id="{4D791E14-6EA4-261F-9ACD-42F652F781A8}"/>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E41FE16A-1CA4-8EB1-77C5-FBD768CD0DD4}"/>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8" name="灯片编号占位符 6">
            <a:extLst>
              <a:ext uri="{FF2B5EF4-FFF2-40B4-BE49-F238E27FC236}">
                <a16:creationId xmlns:a16="http://schemas.microsoft.com/office/drawing/2014/main" id="{825FEBF1-BCE6-C191-967F-16C475ED000B}"/>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20</a:t>
            </a:fld>
            <a:endParaRPr lang="zh-CN" altLang="en-US" sz="2000" dirty="0">
              <a:solidFill>
                <a:schemeClr val="tx1"/>
              </a:solidFill>
            </a:endParaRPr>
          </a:p>
        </p:txBody>
      </p:sp>
      <p:sp>
        <p:nvSpPr>
          <p:cNvPr id="9" name="Rectangle 4" descr="浅色上对角线">
            <a:extLst>
              <a:ext uri="{FF2B5EF4-FFF2-40B4-BE49-F238E27FC236}">
                <a16:creationId xmlns:a16="http://schemas.microsoft.com/office/drawing/2014/main" id="{536ED820-16B8-48E2-E57B-3A4B5B2AF6AB}"/>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一、研究方法</a:t>
            </a:r>
          </a:p>
        </p:txBody>
      </p:sp>
    </p:spTree>
    <p:extLst>
      <p:ext uri="{BB962C8B-B14F-4D97-AF65-F5344CB8AC3E}">
        <p14:creationId xmlns:p14="http://schemas.microsoft.com/office/powerpoint/2010/main" val="4181715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 calcmode="lin" valueType="num">
                                      <p:cBhvr additive="base">
                                        <p:cTn id="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4" end="4"/>
                                            </p:txEl>
                                          </p:spTgt>
                                        </p:tgtEl>
                                        <p:attrNameLst>
                                          <p:attrName>style.visibility</p:attrName>
                                        </p:attrNameLst>
                                      </p:cBhvr>
                                      <p:to>
                                        <p:strVal val="visible"/>
                                      </p:to>
                                    </p:set>
                                    <p:anim calcmode="lin" valueType="num">
                                      <p:cBhvr additive="base">
                                        <p:cTn id="1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861590" y="771525"/>
            <a:ext cx="11054185" cy="5847484"/>
          </a:xfrm>
          <a:prstGeom prst="rect">
            <a:avLst/>
          </a:prstGeom>
        </p:spPr>
        <p:txBody>
          <a:bodyPr wrap="square">
            <a:noAutofit/>
          </a:bodyPr>
          <a:lstStyle/>
          <a:p>
            <a:pPr marL="0" indent="252095" algn="just" defTabSz="266700">
              <a:lnSpc>
                <a:spcPct val="150000"/>
              </a:lnSpc>
              <a:spcAft>
                <a:spcPct val="0"/>
              </a:spcAft>
            </a:pPr>
            <a:r>
              <a:rPr lang="en-US" altLang="zh-CN" sz="2200" b="1" dirty="0">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（三）跨学科分析方法</a:t>
            </a:r>
            <a:endParaRPr lang="zh-CN" altLang="en-US" sz="2200" b="1" dirty="0">
              <a:solidFill>
                <a:schemeClr val="accent2"/>
              </a:solidFill>
              <a:latin typeface="华文楷体" panose="02010600040101010101" charset="-122"/>
              <a:ea typeface="华文楷体" panose="02010600040101010101" charset="-122"/>
              <a:cs typeface="华文楷体" panose="02010600040101010101" charset="-122"/>
            </a:endParaRPr>
          </a:p>
          <a:p>
            <a:pPr marL="0" indent="252095" algn="just" defTabSz="266700">
              <a:lnSpc>
                <a:spcPct val="150000"/>
              </a:lnSpc>
              <a:spcAft>
                <a:spcPct val="0"/>
              </a:spcAft>
            </a:pPr>
            <a:r>
              <a:rPr lang="en-US" altLang="zh-CN" sz="2200" dirty="0">
                <a:latin typeface="华文楷体" panose="02010600040101010101" charset="-122"/>
                <a:ea typeface="华文楷体" panose="02010600040101010101" charset="-122"/>
                <a:cs typeface="华文楷体" panose="02010600040101010101" charset="-122"/>
              </a:rPr>
              <a:t>   </a:t>
            </a:r>
            <a:r>
              <a:rPr lang="en-US" altLang="zh-CN" sz="2200" dirty="0">
                <a:solidFill>
                  <a:schemeClr val="accent1"/>
                </a:solidFill>
                <a:latin typeface="华文楷体" panose="02010600040101010101" charset="-122"/>
                <a:ea typeface="华文楷体" panose="02010600040101010101" charset="-122"/>
                <a:cs typeface="华文楷体" panose="02010600040101010101" charset="-122"/>
              </a:rPr>
              <a:t> </a:t>
            </a:r>
            <a:r>
              <a:rPr lang="en-US" sz="22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1.</a:t>
            </a:r>
            <a:r>
              <a:rPr lang="zh-CN" altLang="en-US" sz="2200" b="1" dirty="0">
                <a:solidFill>
                  <a:schemeClr val="accent1"/>
                </a:solidFill>
                <a:latin typeface="华文楷体" panose="02010600040101010101" charset="-122"/>
                <a:ea typeface="华文楷体" panose="02010600040101010101" charset="-122"/>
                <a:cs typeface="Times New Roman" panose="02020603050405020304" pitchFamily="18" charset="0"/>
              </a:rPr>
              <a:t>典型事实方法</a:t>
            </a:r>
            <a:endParaRPr lang="zh-CN" altLang="en-US" sz="2200" dirty="0">
              <a:solidFill>
                <a:schemeClr val="accent1"/>
              </a:solidFill>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Aft>
                <a:spcPct val="0"/>
              </a:spcAft>
            </a:pPr>
            <a:r>
              <a:rPr lang="zh-CN" altLang="en-US" sz="2200" dirty="0">
                <a:latin typeface="华文楷体" panose="02010600040101010101" charset="-122"/>
                <a:ea typeface="华文楷体" panose="02010600040101010101" charset="-122"/>
              </a:rPr>
              <a:t>    典型事实是对具有典型性的客观事实（如变量自身特征，或变量之间关系）的归纳，该方法建立在逻辑分析基础上并兼顾历史分析方法，在宏观经济研究中十分重要。</a:t>
            </a:r>
          </a:p>
          <a:p>
            <a:pPr marL="0" indent="252095" algn="just" defTabSz="266700">
              <a:lnSpc>
                <a:spcPct val="150000"/>
              </a:lnSpc>
              <a:spcAft>
                <a:spcPct val="0"/>
              </a:spcAft>
            </a:pPr>
            <a:r>
              <a:rPr lang="en-US" altLang="zh-CN" sz="2200" b="1" dirty="0">
                <a:latin typeface="华文楷体" panose="02010600040101010101" charset="-122"/>
                <a:ea typeface="华文楷体" panose="02010600040101010101" charset="-122"/>
                <a:cs typeface="华文楷体" panose="02010600040101010101" charset="-122"/>
                <a:sym typeface="+mn-ea"/>
              </a:rPr>
              <a:t>  </a:t>
            </a:r>
            <a:r>
              <a:rPr lang="en-US" altLang="zh-CN" sz="2200" b="1" dirty="0">
                <a:solidFill>
                  <a:schemeClr val="accent1"/>
                </a:solidFill>
                <a:latin typeface="华文楷体" panose="02010600040101010101" charset="-122"/>
                <a:ea typeface="华文楷体" panose="02010600040101010101" charset="-122"/>
                <a:cs typeface="华文楷体" panose="02010600040101010101" charset="-122"/>
                <a:sym typeface="+mn-ea"/>
              </a:rPr>
              <a:t> </a:t>
            </a:r>
            <a:r>
              <a:rPr lang="en-US" altLang="zh-CN" sz="22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a:t>
            </a:r>
            <a:r>
              <a:rPr lang="en-US" sz="22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2.</a:t>
            </a:r>
            <a:r>
              <a:rPr lang="zh-CN" altLang="en-US" sz="2200" b="1" dirty="0">
                <a:solidFill>
                  <a:schemeClr val="accent1"/>
                </a:solidFill>
                <a:latin typeface="华文楷体" panose="02010600040101010101" charset="-122"/>
                <a:ea typeface="华文楷体" panose="02010600040101010101" charset="-122"/>
                <a:cs typeface="Times New Roman" panose="02020603050405020304" pitchFamily="18" charset="0"/>
                <a:sym typeface="+mn-ea"/>
              </a:rPr>
              <a:t>宏观计量方法</a:t>
            </a:r>
            <a:endParaRPr lang="zh-CN" altLang="en-US" sz="2200" b="1" dirty="0">
              <a:solidFill>
                <a:schemeClr val="accent1"/>
              </a:solidFill>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Aft>
                <a:spcPct val="0"/>
              </a:spcAft>
            </a:pPr>
            <a:r>
              <a:rPr lang="zh-CN" altLang="en-US" sz="2200" dirty="0">
                <a:latin typeface="华文楷体" panose="02010600040101010101" charset="-122"/>
                <a:ea typeface="华文楷体" panose="02010600040101010101" charset="-122"/>
              </a:rPr>
              <a:t>   宏观经济数据多为低频、加总的时间序列，决定其适用的计量经济学方法有别于微观经济研究。</a:t>
            </a:r>
          </a:p>
          <a:p>
            <a:pPr marL="0" indent="252095" algn="just" defTabSz="266700">
              <a:lnSpc>
                <a:spcPct val="150000"/>
              </a:lnSpc>
              <a:spcAft>
                <a:spcPct val="0"/>
              </a:spcAft>
            </a:pPr>
            <a:r>
              <a:rPr lang="en-US" altLang="zh-CN" sz="2200" dirty="0">
                <a:latin typeface="华文楷体" panose="02010600040101010101" charset="-122"/>
                <a:ea typeface="华文楷体" panose="02010600040101010101" charset="-122"/>
                <a:cs typeface="华文楷体" panose="02010600040101010101" charset="-122"/>
                <a:sym typeface="+mn-ea"/>
              </a:rPr>
              <a:t>  </a:t>
            </a:r>
            <a:r>
              <a:rPr lang="en-US" altLang="zh-CN" sz="2200" b="1" dirty="0">
                <a:latin typeface="华文楷体" panose="02010600040101010101" charset="-122"/>
                <a:ea typeface="华文楷体" panose="02010600040101010101" charset="-122"/>
                <a:cs typeface="华文楷体" panose="02010600040101010101" charset="-122"/>
                <a:sym typeface="+mn-ea"/>
              </a:rPr>
              <a:t>  </a:t>
            </a:r>
            <a:r>
              <a:rPr lang="en-US" sz="22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3.</a:t>
            </a:r>
            <a:r>
              <a:rPr lang="zh-CN" altLang="en-US" sz="2200" b="1" dirty="0">
                <a:solidFill>
                  <a:schemeClr val="accent1"/>
                </a:solidFill>
                <a:latin typeface="华文楷体" panose="02010600040101010101" charset="-122"/>
                <a:ea typeface="华文楷体" panose="02010600040101010101" charset="-122"/>
                <a:cs typeface="Times New Roman" panose="02020603050405020304" pitchFamily="18" charset="0"/>
                <a:sym typeface="+mn-ea"/>
              </a:rPr>
              <a:t>机器学习等大数据分析方法</a:t>
            </a:r>
            <a:endParaRPr lang="zh-CN" altLang="en-US" sz="2200" dirty="0">
              <a:solidFill>
                <a:schemeClr val="accent1"/>
              </a:solidFill>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Aft>
                <a:spcPct val="0"/>
              </a:spcAft>
            </a:pPr>
            <a:r>
              <a:rPr lang="zh-CN" altLang="en-US" sz="2200" dirty="0">
                <a:latin typeface="华文楷体" panose="02010600040101010101" charset="-122"/>
                <a:ea typeface="华文楷体" panose="02010600040101010101" charset="-122"/>
              </a:rPr>
              <a:t>   进入</a:t>
            </a:r>
            <a:r>
              <a:rPr lang="en-US" altLang="zh-CN" sz="2200" dirty="0">
                <a:latin typeface="华文楷体" panose="02010600040101010101" charset="-122"/>
                <a:ea typeface="华文楷体" panose="02010600040101010101" charset="-122"/>
              </a:rPr>
              <a:t>21</a:t>
            </a:r>
            <a:r>
              <a:rPr lang="zh-CN" altLang="en-US" sz="2200" dirty="0">
                <a:latin typeface="华文楷体" panose="02010600040101010101" charset="-122"/>
                <a:ea typeface="华文楷体" panose="02010600040101010101" charset="-122"/>
              </a:rPr>
              <a:t>世纪，统计学开始大规模引入基于“数据</a:t>
            </a:r>
            <a:r>
              <a:rPr lang="en-US" altLang="zh-CN" sz="2200" dirty="0">
                <a:latin typeface="华文楷体" panose="02010600040101010101" charset="-122"/>
                <a:ea typeface="华文楷体" panose="02010600040101010101" charset="-122"/>
              </a:rPr>
              <a:t>+</a:t>
            </a:r>
            <a:r>
              <a:rPr lang="zh-CN" altLang="en-US" sz="2200" dirty="0">
                <a:latin typeface="华文楷体" panose="02010600040101010101" charset="-122"/>
                <a:ea typeface="华文楷体" panose="02010600040101010101" charset="-122"/>
              </a:rPr>
              <a:t>算法”的建模方式，这种努力以机器学习最为典型。</a:t>
            </a:r>
          </a:p>
          <a:p>
            <a:pPr indent="252095" algn="just" defTabSz="266700">
              <a:lnSpc>
                <a:spcPct val="150000"/>
              </a:lnSpc>
              <a:spcAft>
                <a:spcPct val="0"/>
              </a:spcAft>
            </a:pPr>
            <a:r>
              <a:rPr lang="en-US" altLang="zh-CN" sz="2200" b="1" dirty="0">
                <a:latin typeface="华文楷体" panose="02010600040101010101" charset="-122"/>
                <a:ea typeface="华文楷体" panose="02010600040101010101" charset="-122"/>
                <a:cs typeface="华文楷体" panose="02010600040101010101" charset="-122"/>
                <a:sym typeface="+mn-ea"/>
              </a:rPr>
              <a:t> </a:t>
            </a:r>
            <a:endParaRPr lang="zh-CN" altLang="en-US" sz="2200" dirty="0">
              <a:latin typeface="华文楷体" panose="02010600040101010101" charset="-122"/>
              <a:ea typeface="华文楷体" panose="02010600040101010101" charset="-122"/>
              <a:cs typeface="华文楷体" panose="02010600040101010101" charset="-122"/>
            </a:endParaRPr>
          </a:p>
        </p:txBody>
      </p:sp>
      <p:sp>
        <p:nvSpPr>
          <p:cNvPr id="7"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21</a:t>
            </a:fld>
            <a:endParaRPr lang="zh-CN" altLang="en-US" sz="2000" dirty="0">
              <a:solidFill>
                <a:schemeClr val="tx1"/>
              </a:solidFill>
            </a:endParaRPr>
          </a:p>
        </p:txBody>
      </p:sp>
      <p:sp>
        <p:nvSpPr>
          <p:cNvPr id="8"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一、研究方法</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 calcmode="lin" valueType="num">
                                      <p:cBhvr additive="base">
                                        <p:cTn id="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anim calcmode="lin" valueType="num">
                                      <p:cBhvr additive="base">
                                        <p:cTn id="11"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anim calcmode="lin" valueType="num">
                                      <p:cBhvr additive="base">
                                        <p:cTn id="1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anim calcmode="lin" valueType="num">
                                      <p:cBhvr additive="base">
                                        <p:cTn id="19"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6">
                                            <p:txEl>
                                              <p:pRg st="5" end="5"/>
                                            </p:txEl>
                                          </p:spTgt>
                                        </p:tgtEl>
                                        <p:attrNameLst>
                                          <p:attrName>style.visibility</p:attrName>
                                        </p:attrNameLst>
                                      </p:cBhvr>
                                      <p:to>
                                        <p:strVal val="visible"/>
                                      </p:to>
                                    </p:set>
                                    <p:anim calcmode="lin" valueType="num">
                                      <p:cBhvr additive="base">
                                        <p:cTn id="23"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5" end="5"/>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6">
                                            <p:txEl>
                                              <p:pRg st="6" end="6"/>
                                            </p:txEl>
                                          </p:spTgt>
                                        </p:tgtEl>
                                        <p:attrNameLst>
                                          <p:attrName>style.visibility</p:attrName>
                                        </p:attrNameLst>
                                      </p:cBhvr>
                                      <p:to>
                                        <p:strVal val="visible"/>
                                      </p:to>
                                    </p:set>
                                    <p:anim calcmode="lin" valueType="num">
                                      <p:cBhvr additive="base">
                                        <p:cTn id="27"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6">
                                            <p:txEl>
                                              <p:pRg st="7" end="7"/>
                                            </p:txEl>
                                          </p:spTgt>
                                        </p:tgtEl>
                                        <p:attrNameLst>
                                          <p:attrName>style.visibility</p:attrName>
                                        </p:attrNameLst>
                                      </p:cBhvr>
                                      <p:to>
                                        <p:strVal val="visible"/>
                                      </p:to>
                                    </p:set>
                                    <p:anim calcmode="lin" valueType="num">
                                      <p:cBhvr additive="base">
                                        <p:cTn id="31"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DB6873-6BC9-A124-AC7F-8E36759DF410}"/>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F879058E-4665-DEFE-2579-46EBAAADC6D7}"/>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1C501AAE-E6C0-CD3F-E15A-5874A0BF4722}"/>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6AE4B5D6-FD1E-526D-1A76-91A21964C169}"/>
              </a:ext>
            </a:extLst>
          </p:cNvPr>
          <p:cNvSpPr txBox="1"/>
          <p:nvPr/>
        </p:nvSpPr>
        <p:spPr>
          <a:xfrm>
            <a:off x="861591" y="613410"/>
            <a:ext cx="11054185" cy="5847484"/>
          </a:xfrm>
          <a:prstGeom prst="rect">
            <a:avLst/>
          </a:prstGeom>
        </p:spPr>
        <p:txBody>
          <a:bodyPr wrap="square">
            <a:noAutofit/>
          </a:bodyPr>
          <a:lstStyle/>
          <a:p>
            <a:pPr marL="0" indent="252095" algn="just" defTabSz="266700">
              <a:lnSpc>
                <a:spcPct val="150000"/>
              </a:lnSpc>
              <a:spcAft>
                <a:spcPct val="0"/>
              </a:spcAft>
            </a:pPr>
            <a:r>
              <a:rPr lang="en-US" altLang="zh-CN" sz="2200" b="1" dirty="0">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（三）跨学科分析方法</a:t>
            </a:r>
            <a:endParaRPr lang="zh-CN" altLang="en-US" sz="2200" b="1" dirty="0">
              <a:solidFill>
                <a:schemeClr val="accent2"/>
              </a:solidFill>
              <a:latin typeface="华文楷体" panose="02010600040101010101" charset="-122"/>
              <a:ea typeface="华文楷体" panose="02010600040101010101" charset="-122"/>
              <a:cs typeface="华文楷体" panose="02010600040101010101" charset="-122"/>
            </a:endParaRPr>
          </a:p>
          <a:p>
            <a:pPr marL="0" indent="252095" algn="just" defTabSz="266700">
              <a:lnSpc>
                <a:spcPct val="150000"/>
              </a:lnSpc>
              <a:spcAft>
                <a:spcPct val="0"/>
              </a:spcAft>
            </a:pPr>
            <a:r>
              <a:rPr lang="en-US" altLang="zh-CN" sz="22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4.</a:t>
            </a:r>
            <a:r>
              <a:rPr lang="zh-CN" altLang="en-US" sz="2200" b="1" dirty="0">
                <a:solidFill>
                  <a:schemeClr val="accent1"/>
                </a:solidFill>
                <a:latin typeface="华文楷体" panose="02010600040101010101" charset="-122"/>
                <a:ea typeface="华文楷体" panose="02010600040101010101" charset="-122"/>
                <a:cs typeface="Times New Roman" panose="02020603050405020304" pitchFamily="18" charset="0"/>
                <a:sym typeface="+mn-ea"/>
              </a:rPr>
              <a:t>经济统计数据处理方法</a:t>
            </a:r>
            <a:endParaRPr lang="en-US" altLang="zh-CN" sz="2200" dirty="0">
              <a:latin typeface="华文楷体" panose="02010600040101010101" charset="-122"/>
              <a:ea typeface="华文楷体" panose="02010600040101010101" charset="-122"/>
              <a:cs typeface="华文楷体" panose="02010600040101010101" charset="-122"/>
              <a:sym typeface="+mn-ea"/>
            </a:endParaRPr>
          </a:p>
          <a:p>
            <a:pPr indent="360000" algn="just" defTabSz="266700">
              <a:lnSpc>
                <a:spcPct val="150000"/>
              </a:lnSpc>
              <a:spcAft>
                <a:spcPct val="0"/>
              </a:spcAft>
            </a:pPr>
            <a:r>
              <a:rPr lang="en-US" altLang="zh-CN" sz="2200" dirty="0">
                <a:latin typeface="华文楷体" panose="02010600040101010101" charset="-122"/>
                <a:ea typeface="华文楷体" panose="02010600040101010101" charset="-122"/>
                <a:sym typeface="+mn-ea"/>
              </a:rPr>
              <a:t>       1</a:t>
            </a:r>
            <a:r>
              <a:rPr lang="zh-CN" altLang="en-US" sz="2200" dirty="0">
                <a:latin typeface="华文楷体" panose="02010600040101010101" charset="-122"/>
                <a:ea typeface="华文楷体" panose="02010600040101010101" charset="-122"/>
                <a:sym typeface="+mn-ea"/>
              </a:rPr>
              <a:t>）</a:t>
            </a:r>
            <a:r>
              <a:rPr lang="zh-CN" altLang="en-US" sz="2200" dirty="0">
                <a:latin typeface="华文楷体" panose="02010600040101010101" charset="-122"/>
                <a:ea typeface="华文楷体" panose="02010600040101010101" charset="-122"/>
              </a:rPr>
              <a:t>数据可得性处理方法</a:t>
            </a:r>
            <a:endParaRPr lang="en-US" altLang="zh-CN" sz="2200" dirty="0">
              <a:latin typeface="华文楷体" panose="02010600040101010101" charset="-122"/>
              <a:ea typeface="华文楷体" panose="02010600040101010101" charset="-122"/>
            </a:endParaRPr>
          </a:p>
          <a:p>
            <a:pPr marL="342900" indent="-342900" algn="just" defTabSz="266700">
              <a:lnSpc>
                <a:spcPct val="150000"/>
              </a:lnSpc>
              <a:spcAft>
                <a:spcPct val="0"/>
              </a:spcAft>
              <a:buFont typeface="Arial" panose="020B0604020202020204" pitchFamily="34" charset="0"/>
              <a:buChar char="•"/>
            </a:pPr>
            <a:r>
              <a:rPr lang="zh-CN" altLang="en-US" sz="2200" dirty="0">
                <a:latin typeface="华文楷体" panose="02010600040101010101" charset="-122"/>
                <a:ea typeface="华文楷体" panose="02010600040101010101" charset="-122"/>
              </a:rPr>
              <a:t>设法开展专门调查自行获取数据，该方式对微观问题研究较为可行</a:t>
            </a:r>
            <a:endParaRPr lang="en-US" altLang="zh-CN" sz="2200" dirty="0">
              <a:latin typeface="华文楷体" panose="02010600040101010101" charset="-122"/>
              <a:ea typeface="华文楷体" panose="02010600040101010101" charset="-122"/>
            </a:endParaRPr>
          </a:p>
          <a:p>
            <a:pPr marL="342900" indent="-342900" algn="just" defTabSz="266700">
              <a:lnSpc>
                <a:spcPct val="150000"/>
              </a:lnSpc>
              <a:spcAft>
                <a:spcPct val="0"/>
              </a:spcAft>
              <a:buFont typeface="Arial" panose="020B0604020202020204" pitchFamily="34" charset="0"/>
              <a:buChar char="•"/>
            </a:pPr>
            <a:r>
              <a:rPr lang="zh-CN" altLang="en-US" sz="2200" dirty="0">
                <a:latin typeface="华文楷体" panose="02010600040101010101" charset="-122"/>
                <a:ea typeface="华文楷体" panose="02010600040101010101" charset="-122"/>
              </a:rPr>
              <a:t>对特定变量的少量数据缺失，可以借助各类手段进行插补</a:t>
            </a:r>
            <a:endParaRPr lang="en-US" altLang="zh-CN" sz="2200" dirty="0">
              <a:latin typeface="华文楷体" panose="02010600040101010101" charset="-122"/>
              <a:ea typeface="华文楷体" panose="02010600040101010101" charset="-122"/>
            </a:endParaRPr>
          </a:p>
          <a:p>
            <a:pPr marL="342900" indent="-342900" algn="just" defTabSz="266700">
              <a:lnSpc>
                <a:spcPct val="150000"/>
              </a:lnSpc>
              <a:spcAft>
                <a:spcPct val="0"/>
              </a:spcAft>
              <a:buFont typeface="Arial" panose="020B0604020202020204" pitchFamily="34" charset="0"/>
              <a:buChar char="•"/>
            </a:pPr>
            <a:r>
              <a:rPr lang="zh-CN" altLang="en-US" sz="2200" dirty="0">
                <a:latin typeface="华文楷体" panose="02010600040101010101" charset="-122"/>
                <a:ea typeface="华文楷体" panose="02010600040101010101" charset="-122"/>
              </a:rPr>
              <a:t>对完全没有数据的变量需要设法估算</a:t>
            </a:r>
            <a:endParaRPr lang="en-US" altLang="zh-CN" sz="2200" dirty="0">
              <a:latin typeface="华文楷体" panose="02010600040101010101" charset="-122"/>
              <a:ea typeface="华文楷体" panose="02010600040101010101" charset="-122"/>
            </a:endParaRPr>
          </a:p>
          <a:p>
            <a:pPr indent="360000" algn="just" defTabSz="266700">
              <a:lnSpc>
                <a:spcPct val="150000"/>
              </a:lnSpc>
              <a:spcAft>
                <a:spcPct val="0"/>
              </a:spcAft>
            </a:pPr>
            <a:r>
              <a:rPr lang="en-US" altLang="zh-CN" sz="2200" dirty="0">
                <a:latin typeface="华文楷体" panose="02010600040101010101" charset="-122"/>
                <a:ea typeface="华文楷体" panose="02010600040101010101" charset="-122"/>
              </a:rPr>
              <a:t>      2</a:t>
            </a:r>
            <a:r>
              <a:rPr lang="zh-CN" altLang="en-US" sz="2200" dirty="0">
                <a:latin typeface="华文楷体" panose="02010600040101010101" charset="-122"/>
                <a:ea typeface="华文楷体" panose="02010600040101010101" charset="-122"/>
              </a:rPr>
              <a:t>）数据可比性处理方法</a:t>
            </a:r>
            <a:endParaRPr lang="en-US" altLang="zh-CN" sz="2200" dirty="0">
              <a:latin typeface="华文楷体" panose="02010600040101010101" charset="-122"/>
              <a:ea typeface="华文楷体" panose="02010600040101010101" charset="-122"/>
            </a:endParaRPr>
          </a:p>
          <a:p>
            <a:pPr marL="342900" indent="-342900" algn="just" defTabSz="266700">
              <a:lnSpc>
                <a:spcPct val="150000"/>
              </a:lnSpc>
              <a:spcAft>
                <a:spcPct val="0"/>
              </a:spcAft>
              <a:buFont typeface="Arial" panose="020B0604020202020204" pitchFamily="34" charset="0"/>
              <a:buChar char="•"/>
            </a:pPr>
            <a:r>
              <a:rPr lang="zh-CN" altLang="en-US" sz="2200" dirty="0">
                <a:latin typeface="华文楷体" panose="02010600040101010101" charset="-122"/>
                <a:ea typeface="华文楷体" panose="02010600040101010101" charset="-122"/>
              </a:rPr>
              <a:t>保证统计指标与理论变量的一致性</a:t>
            </a:r>
            <a:endParaRPr lang="en-US" altLang="zh-CN" sz="2200" dirty="0">
              <a:latin typeface="华文楷体" panose="02010600040101010101" charset="-122"/>
              <a:ea typeface="华文楷体" panose="02010600040101010101" charset="-122"/>
            </a:endParaRPr>
          </a:p>
          <a:p>
            <a:pPr marL="342900" indent="-342900" algn="just" defTabSz="266700">
              <a:lnSpc>
                <a:spcPct val="150000"/>
              </a:lnSpc>
              <a:spcAft>
                <a:spcPct val="0"/>
              </a:spcAft>
              <a:buFont typeface="Arial" panose="020B0604020202020204" pitchFamily="34" charset="0"/>
              <a:buChar char="•"/>
            </a:pPr>
            <a:r>
              <a:rPr lang="zh-CN" altLang="en-US" sz="2200" dirty="0">
                <a:latin typeface="华文楷体" panose="02010600040101010101" charset="-122"/>
                <a:ea typeface="华文楷体" panose="02010600040101010101" charset="-122"/>
              </a:rPr>
              <a:t>保证同一指标在不同时期和不同地域的口径一致性</a:t>
            </a:r>
            <a:endParaRPr lang="en-US" altLang="zh-CN" sz="2200" dirty="0">
              <a:latin typeface="华文楷体" panose="02010600040101010101" charset="-122"/>
              <a:ea typeface="华文楷体" panose="02010600040101010101" charset="-122"/>
            </a:endParaRPr>
          </a:p>
          <a:p>
            <a:pPr marL="342900" indent="-342900" algn="just" defTabSz="266700">
              <a:lnSpc>
                <a:spcPct val="150000"/>
              </a:lnSpc>
              <a:spcAft>
                <a:spcPct val="0"/>
              </a:spcAft>
              <a:buFont typeface="Arial" panose="020B0604020202020204" pitchFamily="34" charset="0"/>
              <a:buChar char="•"/>
            </a:pPr>
            <a:r>
              <a:rPr lang="zh-CN" altLang="en-US" sz="2200" dirty="0">
                <a:latin typeface="华文楷体" panose="02010600040101010101" charset="-122"/>
                <a:ea typeface="华文楷体" panose="02010600040101010101" charset="-122"/>
              </a:rPr>
              <a:t>需要进行价格缩减（需对多类价格指数做选择）和货币调整（面临汇率法和购买力平价法的取舍），以保证价值量指标的跨期一致性和跨国一致性。</a:t>
            </a:r>
            <a:endParaRPr lang="en-US" altLang="zh-CN" dirty="0"/>
          </a:p>
          <a:p>
            <a:pPr marL="0" indent="252095" algn="just" defTabSz="266700">
              <a:lnSpc>
                <a:spcPct val="150000"/>
              </a:lnSpc>
              <a:spcBef>
                <a:spcPts val="700"/>
              </a:spcBef>
              <a:spcAft>
                <a:spcPct val="0"/>
              </a:spcAft>
            </a:pPr>
            <a:endParaRPr lang="zh-CN" altLang="en-US" sz="2200" dirty="0">
              <a:latin typeface="华文楷体" panose="02010600040101010101" charset="-122"/>
              <a:ea typeface="华文楷体" panose="02010600040101010101" charset="-122"/>
              <a:cs typeface="华文楷体" panose="02010600040101010101" charset="-122"/>
            </a:endParaRPr>
          </a:p>
        </p:txBody>
      </p:sp>
      <p:sp>
        <p:nvSpPr>
          <p:cNvPr id="7" name="灯片编号占位符 6">
            <a:extLst>
              <a:ext uri="{FF2B5EF4-FFF2-40B4-BE49-F238E27FC236}">
                <a16:creationId xmlns:a16="http://schemas.microsoft.com/office/drawing/2014/main" id="{BD67740E-8E81-998B-052B-2F1174E0704C}"/>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22</a:t>
            </a:fld>
            <a:endParaRPr lang="zh-CN" altLang="en-US" sz="2000" dirty="0">
              <a:solidFill>
                <a:schemeClr val="tx1"/>
              </a:solidFill>
            </a:endParaRPr>
          </a:p>
        </p:txBody>
      </p:sp>
      <p:sp>
        <p:nvSpPr>
          <p:cNvPr id="8" name="Rectangle 4" descr="浅色上对角线">
            <a:extLst>
              <a:ext uri="{FF2B5EF4-FFF2-40B4-BE49-F238E27FC236}">
                <a16:creationId xmlns:a16="http://schemas.microsoft.com/office/drawing/2014/main" id="{E4083845-FACF-7AB9-B675-32DEA77CFE88}"/>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一、研究方法</a:t>
            </a:r>
          </a:p>
        </p:txBody>
      </p:sp>
    </p:spTree>
    <p:extLst>
      <p:ext uri="{BB962C8B-B14F-4D97-AF65-F5344CB8AC3E}">
        <p14:creationId xmlns:p14="http://schemas.microsoft.com/office/powerpoint/2010/main" val="1141910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 calcmode="lin" valueType="num">
                                      <p:cBhvr additive="base">
                                        <p:cTn id="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anim calcmode="lin" valueType="num">
                                      <p:cBhvr additive="base">
                                        <p:cTn id="11"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anim calcmode="lin" valueType="num">
                                      <p:cBhvr additive="base">
                                        <p:cTn id="1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anim calcmode="lin" valueType="num">
                                      <p:cBhvr additive="base">
                                        <p:cTn id="19"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6">
                                            <p:txEl>
                                              <p:pRg st="5" end="5"/>
                                            </p:txEl>
                                          </p:spTgt>
                                        </p:tgtEl>
                                        <p:attrNameLst>
                                          <p:attrName>style.visibility</p:attrName>
                                        </p:attrNameLst>
                                      </p:cBhvr>
                                      <p:to>
                                        <p:strVal val="visible"/>
                                      </p:to>
                                    </p:set>
                                    <p:anim calcmode="lin" valueType="num">
                                      <p:cBhvr additive="base">
                                        <p:cTn id="23"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5" end="5"/>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6">
                                            <p:txEl>
                                              <p:pRg st="6" end="6"/>
                                            </p:txEl>
                                          </p:spTgt>
                                        </p:tgtEl>
                                        <p:attrNameLst>
                                          <p:attrName>style.visibility</p:attrName>
                                        </p:attrNameLst>
                                      </p:cBhvr>
                                      <p:to>
                                        <p:strVal val="visible"/>
                                      </p:to>
                                    </p:set>
                                    <p:anim calcmode="lin" valueType="num">
                                      <p:cBhvr additive="base">
                                        <p:cTn id="27"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6">
                                            <p:txEl>
                                              <p:pRg st="7" end="7"/>
                                            </p:txEl>
                                          </p:spTgt>
                                        </p:tgtEl>
                                        <p:attrNameLst>
                                          <p:attrName>style.visibility</p:attrName>
                                        </p:attrNameLst>
                                      </p:cBhvr>
                                      <p:to>
                                        <p:strVal val="visible"/>
                                      </p:to>
                                    </p:set>
                                    <p:anim calcmode="lin" valueType="num">
                                      <p:cBhvr additive="base">
                                        <p:cTn id="31"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7" end="7"/>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6">
                                            <p:txEl>
                                              <p:pRg st="8" end="8"/>
                                            </p:txEl>
                                          </p:spTgt>
                                        </p:tgtEl>
                                        <p:attrNameLst>
                                          <p:attrName>style.visibility</p:attrName>
                                        </p:attrNameLst>
                                      </p:cBhvr>
                                      <p:to>
                                        <p:strVal val="visible"/>
                                      </p:to>
                                    </p:set>
                                    <p:anim calcmode="lin" valueType="num">
                                      <p:cBhvr additive="base">
                                        <p:cTn id="35"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8" end="8"/>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6">
                                            <p:txEl>
                                              <p:pRg st="9" end="9"/>
                                            </p:txEl>
                                          </p:spTgt>
                                        </p:tgtEl>
                                        <p:attrNameLst>
                                          <p:attrName>style.visibility</p:attrName>
                                        </p:attrNameLst>
                                      </p:cBhvr>
                                      <p:to>
                                        <p:strVal val="visible"/>
                                      </p:to>
                                    </p:set>
                                    <p:anim calcmode="lin" valueType="num">
                                      <p:cBhvr additive="base">
                                        <p:cTn id="39"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0FE1D6-8F2B-9914-E683-36130BF5F24A}"/>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9826325D-D8AD-9EC6-98BE-FB827D8AFC60}"/>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92FFE03C-D15E-EFC3-703B-E8A2A11788D4}"/>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92EC4D14-19B1-25FC-996D-2D43262F745D}"/>
              </a:ext>
            </a:extLst>
          </p:cNvPr>
          <p:cNvSpPr txBox="1"/>
          <p:nvPr/>
        </p:nvSpPr>
        <p:spPr>
          <a:xfrm>
            <a:off x="861591" y="613410"/>
            <a:ext cx="11054185" cy="5847484"/>
          </a:xfrm>
          <a:prstGeom prst="rect">
            <a:avLst/>
          </a:prstGeom>
        </p:spPr>
        <p:txBody>
          <a:bodyPr wrap="square">
            <a:noAutofit/>
          </a:bodyPr>
          <a:lstStyle/>
          <a:p>
            <a:pPr marL="0" indent="252095" algn="just" defTabSz="266700">
              <a:lnSpc>
                <a:spcPct val="150000"/>
              </a:lnSpc>
              <a:spcAft>
                <a:spcPct val="0"/>
              </a:spcAft>
            </a:pPr>
            <a:r>
              <a:rPr lang="en-US" altLang="zh-CN" sz="2200" b="1" dirty="0">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（三）跨学科分析方法</a:t>
            </a:r>
            <a:endParaRPr lang="zh-CN" altLang="en-US" sz="2200" b="1" dirty="0">
              <a:solidFill>
                <a:schemeClr val="accent2"/>
              </a:solidFill>
              <a:latin typeface="华文楷体" panose="02010600040101010101" charset="-122"/>
              <a:ea typeface="华文楷体" panose="02010600040101010101" charset="-122"/>
              <a:cs typeface="华文楷体" panose="02010600040101010101" charset="-122"/>
            </a:endParaRPr>
          </a:p>
          <a:p>
            <a:pPr marL="0" indent="252095" algn="just" defTabSz="266700">
              <a:lnSpc>
                <a:spcPct val="150000"/>
              </a:lnSpc>
              <a:spcAft>
                <a:spcPct val="0"/>
              </a:spcAft>
            </a:pPr>
            <a:r>
              <a:rPr lang="en-US" altLang="zh-CN" sz="22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sym typeface="+mn-ea"/>
              </a:rPr>
              <a:t>    4.</a:t>
            </a:r>
            <a:r>
              <a:rPr lang="zh-CN" altLang="en-US" sz="2200" b="1" dirty="0">
                <a:solidFill>
                  <a:schemeClr val="accent1"/>
                </a:solidFill>
                <a:latin typeface="华文楷体" panose="02010600040101010101" charset="-122"/>
                <a:ea typeface="华文楷体" panose="02010600040101010101" charset="-122"/>
                <a:cs typeface="Times New Roman" panose="02020603050405020304" pitchFamily="18" charset="0"/>
                <a:sym typeface="+mn-ea"/>
              </a:rPr>
              <a:t>经济统计数据处理方法</a:t>
            </a:r>
            <a:endParaRPr lang="en-US" altLang="zh-CN" sz="2200" dirty="0">
              <a:latin typeface="华文楷体" panose="02010600040101010101" charset="-122"/>
              <a:ea typeface="华文楷体" panose="02010600040101010101" charset="-122"/>
              <a:cs typeface="华文楷体" panose="02010600040101010101" charset="-122"/>
              <a:sym typeface="+mn-ea"/>
            </a:endParaRPr>
          </a:p>
          <a:p>
            <a:pPr indent="360000" algn="just" defTabSz="266700">
              <a:lnSpc>
                <a:spcPct val="150000"/>
              </a:lnSpc>
              <a:spcAft>
                <a:spcPct val="0"/>
              </a:spcAft>
            </a:pPr>
            <a:r>
              <a:rPr lang="en-US" altLang="zh-CN" sz="2200" dirty="0">
                <a:latin typeface="华文楷体" panose="02010600040101010101" charset="-122"/>
                <a:ea typeface="华文楷体" panose="02010600040101010101" charset="-122"/>
              </a:rPr>
              <a:t>       3</a:t>
            </a:r>
            <a:r>
              <a:rPr lang="zh-CN" altLang="en-US" sz="2200" dirty="0">
                <a:latin typeface="华文楷体" panose="02010600040101010101" charset="-122"/>
                <a:ea typeface="华文楷体" panose="02010600040101010101" charset="-122"/>
              </a:rPr>
              <a:t>）数据可靠性处理方法</a:t>
            </a:r>
            <a:endParaRPr lang="en-US" altLang="zh-CN" sz="2200" dirty="0">
              <a:latin typeface="华文楷体" panose="02010600040101010101" charset="-122"/>
              <a:ea typeface="华文楷体" panose="02010600040101010101" charset="-122"/>
            </a:endParaRPr>
          </a:p>
          <a:p>
            <a:pPr indent="540000" algn="just" defTabSz="266700">
              <a:lnSpc>
                <a:spcPct val="150000"/>
              </a:lnSpc>
              <a:spcAft>
                <a:spcPct val="0"/>
              </a:spcAft>
            </a:pPr>
            <a:r>
              <a:rPr lang="zh-CN" altLang="en-US" sz="2200" dirty="0">
                <a:latin typeface="华文楷体" panose="02010600040101010101" charset="-122"/>
                <a:ea typeface="华文楷体" panose="02010600040101010101" charset="-122"/>
              </a:rPr>
              <a:t>   数据可靠性也是影响宏观经济统计分析质量的重要因素。其需要研究者对数据所反映的经济现象和实际问题有深入了解，以便评估数据是否对现实有可靠反映。设法提升数据可靠性，不仅是政府统计部门的职责，实证研究者也无权置身事外。</a:t>
            </a:r>
          </a:p>
          <a:p>
            <a:pPr indent="540000" algn="just" defTabSz="266700">
              <a:lnSpc>
                <a:spcPct val="150000"/>
              </a:lnSpc>
              <a:spcAft>
                <a:spcPct val="0"/>
              </a:spcAft>
            </a:pPr>
            <a:endParaRPr lang="zh-CN" altLang="en-US" sz="2200" dirty="0">
              <a:latin typeface="华文楷体" panose="02010600040101010101" charset="-122"/>
              <a:ea typeface="华文楷体" panose="02010600040101010101" charset="-122"/>
            </a:endParaRPr>
          </a:p>
          <a:p>
            <a:pPr marL="0" indent="252095" algn="just" defTabSz="266700">
              <a:lnSpc>
                <a:spcPct val="150000"/>
              </a:lnSpc>
              <a:spcBef>
                <a:spcPts val="700"/>
              </a:spcBef>
              <a:spcAft>
                <a:spcPct val="0"/>
              </a:spcAft>
            </a:pPr>
            <a:endParaRPr lang="zh-CN" altLang="en-US" sz="2200" dirty="0">
              <a:latin typeface="华文楷体" panose="02010600040101010101" charset="-122"/>
              <a:ea typeface="华文楷体" panose="02010600040101010101" charset="-122"/>
              <a:cs typeface="华文楷体" panose="02010600040101010101" charset="-122"/>
            </a:endParaRPr>
          </a:p>
        </p:txBody>
      </p:sp>
      <p:sp>
        <p:nvSpPr>
          <p:cNvPr id="7" name="灯片编号占位符 6">
            <a:extLst>
              <a:ext uri="{FF2B5EF4-FFF2-40B4-BE49-F238E27FC236}">
                <a16:creationId xmlns:a16="http://schemas.microsoft.com/office/drawing/2014/main" id="{3D3C298D-FCCF-B245-BE7C-7A4FD5A58B40}"/>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23</a:t>
            </a:fld>
            <a:endParaRPr lang="zh-CN" altLang="en-US" sz="2000" dirty="0">
              <a:solidFill>
                <a:schemeClr val="tx1"/>
              </a:solidFill>
            </a:endParaRPr>
          </a:p>
        </p:txBody>
      </p:sp>
      <p:sp>
        <p:nvSpPr>
          <p:cNvPr id="8" name="Rectangle 4" descr="浅色上对角线">
            <a:extLst>
              <a:ext uri="{FF2B5EF4-FFF2-40B4-BE49-F238E27FC236}">
                <a16:creationId xmlns:a16="http://schemas.microsoft.com/office/drawing/2014/main" id="{2F158EFF-693B-6165-9FD9-FFDA27027881}"/>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一、研究方法</a:t>
            </a:r>
          </a:p>
        </p:txBody>
      </p:sp>
    </p:spTree>
    <p:extLst>
      <p:ext uri="{BB962C8B-B14F-4D97-AF65-F5344CB8AC3E}">
        <p14:creationId xmlns:p14="http://schemas.microsoft.com/office/powerpoint/2010/main" val="2296626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 calcmode="lin" valueType="num">
                                      <p:cBhvr additive="base">
                                        <p:cTn id="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anim calcmode="lin" valueType="num">
                                      <p:cBhvr additive="base">
                                        <p:cTn id="1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4"/>
          <p:cNvSpPr txBox="1">
            <a:spLocks noChangeArrowheads="1"/>
          </p:cNvSpPr>
          <p:nvPr/>
        </p:nvSpPr>
        <p:spPr bwMode="auto">
          <a:xfrm>
            <a:off x="756816" y="856615"/>
            <a:ext cx="11164570" cy="5557520"/>
          </a:xfrm>
          <a:prstGeom prst="rect">
            <a:avLst/>
          </a:prstGeom>
          <a:solidFill>
            <a:schemeClr val="bg1"/>
          </a:solidFill>
          <a:ln w="9525">
            <a:noFill/>
            <a:miter lim="800000"/>
          </a:ln>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558800" eaLnBrk="1" hangingPunct="1">
              <a:lnSpc>
                <a:spcPct val="150000"/>
              </a:lnSpc>
              <a:extLst>
                <a:ext uri="{35155182-B16C-46BC-9424-99874614C6A1}">
                  <wpsdc:indentchars xmlns:wpsdc="http://www.wps.cn/officeDocument/2017/drawingmlCustomData" xmlns="" val="200" checksum="1956455923"/>
                </a:ext>
              </a:extLst>
            </a:pPr>
            <a:r>
              <a:rPr lang="en-US" sz="3200" dirty="0">
                <a:latin typeface="Times New Roman" panose="02020603050405020304" pitchFamily="18" charset="0"/>
                <a:ea typeface="华文楷体" panose="02010600040101010101" charset="-122"/>
                <a:cs typeface="Times New Roman" panose="02020603050405020304" pitchFamily="18" charset="0"/>
              </a:rPr>
              <a:t>1.</a:t>
            </a:r>
            <a:r>
              <a:rPr lang="zh-CN" altLang="en-US" sz="2800" dirty="0"/>
              <a:t> </a:t>
            </a:r>
            <a:r>
              <a:rPr lang="zh-CN" altLang="en-US" sz="3200" dirty="0">
                <a:latin typeface="Times New Roman" panose="02020603050405020304" pitchFamily="18" charset="0"/>
                <a:ea typeface="华文楷体" panose="02010600040101010101" charset="-122"/>
                <a:cs typeface="Times New Roman" panose="02020603050405020304" pitchFamily="18" charset="0"/>
              </a:rPr>
              <a:t>确定研究对象和研究目的。</a:t>
            </a:r>
            <a:endParaRPr lang="en-US" altLang="zh-CN" sz="3200" dirty="0">
              <a:latin typeface="Times New Roman" panose="02020603050405020304" pitchFamily="18" charset="0"/>
              <a:ea typeface="华文楷体" panose="02010600040101010101" charset="-122"/>
              <a:cs typeface="Times New Roman" panose="02020603050405020304" pitchFamily="18" charset="0"/>
            </a:endParaRPr>
          </a:p>
          <a:p>
            <a:pPr indent="558800" eaLnBrk="1" hangingPunct="1">
              <a:lnSpc>
                <a:spcPct val="150000"/>
              </a:lnSpc>
              <a:extLst>
                <a:ext uri="{35155182-B16C-46BC-9424-99874614C6A1}">
                  <wpsdc:indentchars xmlns:wpsdc="http://www.wps.cn/officeDocument/2017/drawingmlCustomData" xmlns="" val="200" checksum="1956455923"/>
                </a:ext>
              </a:extLst>
            </a:pPr>
            <a:r>
              <a:rPr lang="en-US" sz="3200" dirty="0">
                <a:latin typeface="Times New Roman" panose="02020603050405020304" pitchFamily="18" charset="0"/>
                <a:ea typeface="华文楷体" panose="02010600040101010101" charset="-122"/>
                <a:cs typeface="Times New Roman" panose="02020603050405020304" pitchFamily="18" charset="0"/>
              </a:rPr>
              <a:t>2.</a:t>
            </a:r>
            <a:r>
              <a:rPr lang="zh-CN" altLang="en-US" sz="3200" dirty="0">
                <a:latin typeface="Times New Roman" panose="02020603050405020304" pitchFamily="18" charset="0"/>
                <a:ea typeface="华文楷体" panose="02010600040101010101" charset="-122"/>
                <a:cs typeface="Times New Roman" panose="02020603050405020304" pitchFamily="18" charset="0"/>
              </a:rPr>
              <a:t>初步调研。</a:t>
            </a:r>
            <a:endParaRPr lang="en-US" altLang="zh-CN" sz="3200" dirty="0">
              <a:latin typeface="Times New Roman" panose="02020603050405020304" pitchFamily="18" charset="0"/>
              <a:ea typeface="华文楷体" panose="02010600040101010101" charset="-122"/>
              <a:cs typeface="Times New Roman" panose="02020603050405020304" pitchFamily="18" charset="0"/>
            </a:endParaRPr>
          </a:p>
          <a:p>
            <a:pPr indent="558800" eaLnBrk="1" hangingPunct="1">
              <a:lnSpc>
                <a:spcPct val="150000"/>
              </a:lnSpc>
              <a:extLst>
                <a:ext uri="{35155182-B16C-46BC-9424-99874614C6A1}">
                  <wpsdc:indentchars xmlns:wpsdc="http://www.wps.cn/officeDocument/2017/drawingmlCustomData" xmlns="" val="200" checksum="1956455923"/>
                </a:ext>
              </a:extLst>
            </a:pPr>
            <a:r>
              <a:rPr lang="en-US" sz="3200" dirty="0">
                <a:latin typeface="Times New Roman" panose="02020603050405020304" pitchFamily="18" charset="0"/>
                <a:ea typeface="华文楷体" panose="02010600040101010101" charset="-122"/>
                <a:cs typeface="Times New Roman" panose="02020603050405020304" pitchFamily="18" charset="0"/>
              </a:rPr>
              <a:t>3.</a:t>
            </a:r>
            <a:r>
              <a:rPr lang="zh-CN" altLang="en-US" sz="3200" dirty="0">
                <a:latin typeface="Times New Roman" panose="02020603050405020304" pitchFamily="18" charset="0"/>
                <a:ea typeface="华文楷体" panose="02010600040101010101" charset="-122"/>
                <a:cs typeface="Times New Roman" panose="02020603050405020304" pitchFamily="18" charset="0"/>
              </a:rPr>
              <a:t>分析方法体系设计。</a:t>
            </a:r>
            <a:endParaRPr lang="en-US" altLang="zh-CN" sz="3200" dirty="0">
              <a:latin typeface="Times New Roman" panose="02020603050405020304" pitchFamily="18" charset="0"/>
              <a:ea typeface="华文楷体" panose="02010600040101010101" charset="-122"/>
              <a:cs typeface="Times New Roman" panose="02020603050405020304" pitchFamily="18" charset="0"/>
            </a:endParaRPr>
          </a:p>
          <a:p>
            <a:pPr indent="558800" eaLnBrk="1" hangingPunct="1">
              <a:lnSpc>
                <a:spcPct val="150000"/>
              </a:lnSpc>
              <a:extLst>
                <a:ext uri="{35155182-B16C-46BC-9424-99874614C6A1}">
                  <wpsdc:indentchars xmlns:wpsdc="http://www.wps.cn/officeDocument/2017/drawingmlCustomData" xmlns="" val="200" checksum="1956455923"/>
                </a:ext>
              </a:extLst>
            </a:pPr>
            <a:r>
              <a:rPr lang="en-US" altLang="zh-CN" sz="3200" dirty="0">
                <a:latin typeface="Times New Roman" panose="02020603050405020304" pitchFamily="18" charset="0"/>
                <a:ea typeface="华文楷体" panose="02010600040101010101" charset="-122"/>
                <a:cs typeface="Times New Roman" panose="02020603050405020304" pitchFamily="18" charset="0"/>
              </a:rPr>
              <a:t>4.</a:t>
            </a:r>
            <a:r>
              <a:rPr lang="zh-CN" altLang="en-US" sz="3200" dirty="0">
                <a:latin typeface="Times New Roman" panose="02020603050405020304" pitchFamily="18" charset="0"/>
                <a:ea typeface="华文楷体" panose="02010600040101010101" charset="-122"/>
                <a:cs typeface="Times New Roman" panose="02020603050405020304" pitchFamily="18" charset="0"/>
              </a:rPr>
              <a:t>搜集、整理数据和量化分析。</a:t>
            </a:r>
            <a:endParaRPr lang="en-US" altLang="zh-CN" sz="3200" dirty="0">
              <a:latin typeface="Times New Roman" panose="02020603050405020304" pitchFamily="18" charset="0"/>
              <a:ea typeface="华文楷体" panose="02010600040101010101" charset="-122"/>
              <a:cs typeface="Times New Roman" panose="02020603050405020304" pitchFamily="18" charset="0"/>
            </a:endParaRPr>
          </a:p>
          <a:p>
            <a:pPr indent="558800" eaLnBrk="1" hangingPunct="1">
              <a:lnSpc>
                <a:spcPct val="150000"/>
              </a:lnSpc>
              <a:extLst>
                <a:ext uri="{35155182-B16C-46BC-9424-99874614C6A1}">
                  <wpsdc:indentchars xmlns:wpsdc="http://www.wps.cn/officeDocument/2017/drawingmlCustomData" xmlns="" val="200" checksum="1956455923"/>
                </a:ext>
              </a:extLst>
            </a:pPr>
            <a:r>
              <a:rPr lang="en-US" altLang="zh-CN" sz="3200" dirty="0">
                <a:latin typeface="Times New Roman" panose="02020603050405020304" pitchFamily="18" charset="0"/>
                <a:ea typeface="华文楷体" panose="02010600040101010101" charset="-122"/>
                <a:cs typeface="Times New Roman" panose="02020603050405020304" pitchFamily="18" charset="0"/>
              </a:rPr>
              <a:t>5.</a:t>
            </a:r>
            <a:r>
              <a:rPr lang="zh-CN" altLang="en-US" sz="3200" dirty="0">
                <a:latin typeface="Times New Roman" panose="02020603050405020304" pitchFamily="18" charset="0"/>
                <a:ea typeface="华文楷体" panose="02010600040101010101" charset="-122"/>
                <a:cs typeface="Times New Roman" panose="02020603050405020304" pitchFamily="18" charset="0"/>
              </a:rPr>
              <a:t>撰写分析报告或学术论文。</a:t>
            </a:r>
            <a:endParaRPr lang="en-US" altLang="zh-CN" sz="3200" dirty="0">
              <a:latin typeface="Times New Roman" panose="02020603050405020304" pitchFamily="18" charset="0"/>
              <a:ea typeface="华文楷体" panose="02010600040101010101" charset="-122"/>
              <a:cs typeface="Times New Roman" panose="02020603050405020304" pitchFamily="18" charset="0"/>
            </a:endParaRPr>
          </a:p>
          <a:p>
            <a:pPr indent="558800" eaLnBrk="1" fontAlgn="auto" hangingPunct="1">
              <a:lnSpc>
                <a:spcPct val="150000"/>
              </a:lnSpc>
              <a:spcBef>
                <a:spcPts val="0"/>
              </a:spcBef>
              <a:extLst>
                <a:ext uri="{35155182-B16C-46BC-9424-99874614C6A1}">
                  <wpsdc:indentchars xmlns:wpsdc="http://www.wps.cn/officeDocument/2017/drawingmlCustomData" xmlns="" val="200" checksum="1956455923"/>
                </a:ext>
              </a:extLst>
            </a:pPr>
            <a:endParaRPr lang="zh-CN" altLang="en-US" sz="2200" dirty="0">
              <a:latin typeface="Times New Roman" panose="02020603050405020304" pitchFamily="18" charset="0"/>
              <a:ea typeface="华文楷体" panose="02010600040101010101" charset="-122"/>
              <a:cs typeface="Times New Roman" panose="02020603050405020304" pitchFamily="18" charset="0"/>
            </a:endParaRPr>
          </a:p>
        </p:txBody>
      </p:sp>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24</a:t>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二、主要步骤</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 calcmode="lin" valueType="num">
                                      <p:cBhvr additive="base">
                                        <p:cTn id="12"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8">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8">
                                            <p:txEl>
                                              <p:pRg st="1" end="1"/>
                                            </p:txEl>
                                          </p:spTgt>
                                        </p:tgtEl>
                                        <p:attrNameLst>
                                          <p:attrName>style.visibility</p:attrName>
                                        </p:attrNameLst>
                                      </p:cBhvr>
                                      <p:to>
                                        <p:strVal val="visible"/>
                                      </p:to>
                                    </p:set>
                                    <p:anim calcmode="lin" valueType="num">
                                      <p:cBhvr additive="base">
                                        <p:cTn id="16"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8">
                                            <p:txEl>
                                              <p:pRg st="1" end="1"/>
                                            </p:txEl>
                                          </p:spTgt>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8">
                                            <p:txEl>
                                              <p:pRg st="2" end="2"/>
                                            </p:txEl>
                                          </p:spTgt>
                                        </p:tgtEl>
                                        <p:attrNameLst>
                                          <p:attrName>style.visibility</p:attrName>
                                        </p:attrNameLst>
                                      </p:cBhvr>
                                      <p:to>
                                        <p:strVal val="visible"/>
                                      </p:to>
                                    </p:set>
                                    <p:anim calcmode="lin" valueType="num">
                                      <p:cBhvr additive="base">
                                        <p:cTn id="20"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8">
                                            <p:txEl>
                                              <p:pRg st="2" end="2"/>
                                            </p:txEl>
                                          </p:spTgt>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8">
                                            <p:txEl>
                                              <p:pRg st="3" end="3"/>
                                            </p:txEl>
                                          </p:spTgt>
                                        </p:tgtEl>
                                        <p:attrNameLst>
                                          <p:attrName>style.visibility</p:attrName>
                                        </p:attrNameLst>
                                      </p:cBhvr>
                                      <p:to>
                                        <p:strVal val="visible"/>
                                      </p:to>
                                    </p:set>
                                    <p:anim calcmode="lin" valueType="num">
                                      <p:cBhvr additive="base">
                                        <p:cTn id="24"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8">
                                            <p:txEl>
                                              <p:pRg st="3" end="3"/>
                                            </p:txEl>
                                          </p:spTgt>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8">
                                            <p:txEl>
                                              <p:pRg st="4" end="4"/>
                                            </p:txEl>
                                          </p:spTgt>
                                        </p:tgtEl>
                                        <p:attrNameLst>
                                          <p:attrName>style.visibility</p:attrName>
                                        </p:attrNameLst>
                                      </p:cBhvr>
                                      <p:to>
                                        <p:strVal val="visible"/>
                                      </p:to>
                                    </p:set>
                                    <p:anim calcmode="lin" valueType="num">
                                      <p:cBhvr additive="base">
                                        <p:cTn id="28"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8">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微信图片_2025-08-21_135334_841"/>
          <p:cNvPicPr>
            <a:picLocks noChangeAspect="1"/>
          </p:cNvPicPr>
          <p:nvPr/>
        </p:nvPicPr>
        <p:blipFill>
          <a:blip r:embed="rId2"/>
          <a:stretch>
            <a:fillRect/>
          </a:stretch>
        </p:blipFill>
        <p:spPr>
          <a:xfrm>
            <a:off x="500438" y="-72736"/>
            <a:ext cx="11691562" cy="6681355"/>
          </a:xfrm>
          <a:prstGeom prst="rect">
            <a:avLst/>
          </a:prstGeom>
        </p:spPr>
      </p:pic>
      <p:sp>
        <p:nvSpPr>
          <p:cNvPr id="52" name="圆角矩形 51"/>
          <p:cNvSpPr/>
          <p:nvPr/>
        </p:nvSpPr>
        <p:spPr>
          <a:xfrm>
            <a:off x="1817489"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25</a:t>
            </a:fld>
            <a:endParaRPr lang="zh-CN" altLang="en-US" sz="2000" dirty="0">
              <a:solidFill>
                <a:schemeClr val="tx1"/>
              </a:solidFill>
            </a:endParaRPr>
          </a:p>
        </p:txBody>
      </p:sp>
      <p:sp>
        <p:nvSpPr>
          <p:cNvPr id="6" name="Rectangle 4"/>
          <p:cNvSpPr>
            <a:spLocks noGrp="1" noChangeArrowheads="1"/>
          </p:cNvSpPr>
          <p:nvPr/>
        </p:nvSpPr>
        <p:spPr>
          <a:xfrm>
            <a:off x="871369" y="856615"/>
            <a:ext cx="10825227"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50000"/>
              </a:lnSpc>
            </a:pPr>
            <a:br>
              <a:rPr lang="zh-CN" altLang="en-US" sz="1900" dirty="0">
                <a:latin typeface="微软雅黑" panose="020B0503020204020204" pitchFamily="34" charset="-122"/>
                <a:ea typeface="微软雅黑" panose="020B0503020204020204" pitchFamily="34" charset="-122"/>
              </a:rPr>
            </a:br>
            <a:r>
              <a:rPr lang="zh-CN" altLang="en-US" sz="4400" b="1" dirty="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第</a:t>
            </a:r>
            <a:r>
              <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四节 模式选择与内容安排</a:t>
            </a:r>
            <a:endParaRPr lang="en-US" altLang="zh-CN" sz="3600" dirty="0">
              <a:latin typeface="楷体" panose="02010609060101010101" charset="-122"/>
              <a:ea typeface="楷体" panose="02010609060101010101" charset="-122"/>
              <a:cs typeface="楷体" panose="02010609060101010101" charset="-122"/>
              <a:sym typeface="+mn-ea"/>
            </a:endParaRPr>
          </a:p>
        </p:txBody>
      </p:sp>
      <p:sp>
        <p:nvSpPr>
          <p:cNvPr id="7" name="Rectangle 9"/>
          <p:cNvSpPr txBox="1">
            <a:spLocks noChangeArrowheads="1"/>
          </p:cNvSpPr>
          <p:nvPr/>
        </p:nvSpPr>
        <p:spPr>
          <a:xfrm>
            <a:off x="1992769" y="2451975"/>
            <a:ext cx="8735060" cy="2387600"/>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ctr"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t>一、常见模式比较</a:t>
            </a:r>
            <a:br>
              <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br>
            <a:r>
              <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t>二、本书内容体系</a:t>
            </a:r>
            <a:br>
              <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br>
            <a:endPar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692970" y="617855"/>
            <a:ext cx="11385618" cy="5974331"/>
          </a:xfrm>
          <a:prstGeom prst="rect">
            <a:avLst/>
          </a:prstGeom>
        </p:spPr>
        <p:txBody>
          <a:bodyPr wrap="square">
            <a:noAutofit/>
          </a:bodyPr>
          <a:lstStyle/>
          <a:p>
            <a:pPr indent="252095" algn="just" defTabSz="266700">
              <a:lnSpc>
                <a:spcPct val="150000"/>
              </a:lnSpc>
              <a:spcBef>
                <a:spcPts val="700"/>
              </a:spcBef>
              <a:spcAft>
                <a:spcPct val="0"/>
              </a:spcAft>
            </a:pPr>
            <a:r>
              <a:rPr lang="en-US" altLang="zh-CN" sz="2400" b="1" dirty="0">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（一）阶段转变</a:t>
            </a:r>
            <a:endParaRPr lang="en-US" altLang="zh-CN"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40000"/>
              </a:lnSpc>
              <a:spcBef>
                <a:spcPts val="700"/>
              </a:spcBef>
              <a:spcAft>
                <a:spcPct val="0"/>
              </a:spcAft>
            </a:pPr>
            <a:r>
              <a:rPr lang="en-US" altLang="zh-CN"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300" dirty="0">
                <a:latin typeface="华文楷体" panose="02010600040101010101" pitchFamily="2" charset="-122"/>
                <a:ea typeface="华文楷体" panose="02010600040101010101" pitchFamily="2" charset="-122"/>
                <a:cs typeface="Times New Roman" panose="02020603050405020304" pitchFamily="18" charset="0"/>
              </a:rPr>
              <a:t>中国的宏观经济统计分析经历了三个基本的发展阶段（赵彦云，</a:t>
            </a:r>
            <a:r>
              <a:rPr lang="en-US" altLang="zh-CN" sz="2300" dirty="0">
                <a:latin typeface="华文楷体" panose="02010600040101010101" pitchFamily="2" charset="-122"/>
                <a:ea typeface="华文楷体" panose="02010600040101010101" pitchFamily="2" charset="-122"/>
                <a:cs typeface="Times New Roman" panose="02020603050405020304" pitchFamily="18" charset="0"/>
              </a:rPr>
              <a:t>2014</a:t>
            </a:r>
            <a:r>
              <a:rPr lang="zh-CN" altLang="en-US" sz="2300" dirty="0">
                <a:latin typeface="华文楷体" panose="02010600040101010101" pitchFamily="2" charset="-122"/>
                <a:ea typeface="华文楷体" panose="02010600040101010101" pitchFamily="2" charset="-122"/>
                <a:cs typeface="Times New Roman" panose="02020603050405020304" pitchFamily="18" charset="0"/>
              </a:rPr>
              <a:t>）。</a:t>
            </a:r>
            <a:endParaRPr lang="en-US" altLang="zh-CN" sz="2300" dirty="0">
              <a:latin typeface="华文楷体" panose="02010600040101010101" pitchFamily="2" charset="-122"/>
              <a:ea typeface="华文楷体" panose="02010600040101010101" pitchFamily="2" charset="-122"/>
              <a:cs typeface="Times New Roman" panose="02020603050405020304" pitchFamily="18" charset="0"/>
            </a:endParaRPr>
          </a:p>
          <a:p>
            <a:pPr indent="252095" algn="just" defTabSz="266700">
              <a:lnSpc>
                <a:spcPct val="140000"/>
              </a:lnSpc>
              <a:spcBef>
                <a:spcPts val="700"/>
              </a:spcBef>
              <a:spcAft>
                <a:spcPct val="0"/>
              </a:spcAft>
            </a:pPr>
            <a:r>
              <a:rPr lang="zh-CN" altLang="en-US" sz="2300" dirty="0">
                <a:latin typeface="华文楷体" panose="02010600040101010101" pitchFamily="2" charset="-122"/>
                <a:ea typeface="华文楷体" panose="02010600040101010101" pitchFamily="2" charset="-122"/>
                <a:cs typeface="Times New Roman" panose="02020603050405020304" pitchFamily="18" charset="0"/>
              </a:rPr>
              <a:t>（</a:t>
            </a:r>
            <a:r>
              <a:rPr lang="en-US" altLang="zh-CN" sz="2300" dirty="0">
                <a:latin typeface="华文楷体" panose="02010600040101010101" pitchFamily="2" charset="-122"/>
                <a:ea typeface="华文楷体" panose="02010600040101010101" pitchFamily="2" charset="-122"/>
                <a:cs typeface="Times New Roman" panose="02020603050405020304" pitchFamily="18" charset="0"/>
              </a:rPr>
              <a:t>1</a:t>
            </a:r>
            <a:r>
              <a:rPr lang="zh-CN" altLang="en-US" sz="2300" dirty="0">
                <a:latin typeface="华文楷体" panose="02010600040101010101" pitchFamily="2" charset="-122"/>
                <a:ea typeface="华文楷体" panose="02010600040101010101" pitchFamily="2" charset="-122"/>
                <a:cs typeface="Times New Roman" panose="02020603050405020304" pitchFamily="18" charset="0"/>
              </a:rPr>
              <a:t>）新中国成立后，全面引进前苏联的政府统计模式和专业教学体系，统计直接为制定和检查国民经济计划服务，宏观经济统计分析成为检查、总结和分析国民经济发展的重要工具，属于实务工作而非学术研究。</a:t>
            </a:r>
            <a:endParaRPr lang="en-US" altLang="zh-CN" sz="2300" dirty="0">
              <a:latin typeface="华文楷体" panose="02010600040101010101" pitchFamily="2" charset="-122"/>
              <a:ea typeface="华文楷体" panose="02010600040101010101" pitchFamily="2" charset="-122"/>
              <a:cs typeface="Times New Roman" panose="02020603050405020304" pitchFamily="18" charset="0"/>
            </a:endParaRPr>
          </a:p>
          <a:p>
            <a:pPr indent="252095" algn="just" defTabSz="266700">
              <a:lnSpc>
                <a:spcPct val="140000"/>
              </a:lnSpc>
              <a:spcBef>
                <a:spcPts val="700"/>
              </a:spcBef>
              <a:spcAft>
                <a:spcPct val="0"/>
              </a:spcAft>
            </a:pPr>
            <a:r>
              <a:rPr lang="zh-CN" altLang="en-US" sz="2300" dirty="0">
                <a:latin typeface="华文楷体" panose="02010600040101010101" pitchFamily="2" charset="-122"/>
                <a:ea typeface="华文楷体" panose="02010600040101010101" pitchFamily="2" charset="-122"/>
                <a:cs typeface="Times New Roman" panose="02020603050405020304" pitchFamily="18" charset="0"/>
              </a:rPr>
              <a:t>（</a:t>
            </a:r>
            <a:r>
              <a:rPr lang="en-US" altLang="zh-CN" sz="2300" dirty="0">
                <a:latin typeface="华文楷体" panose="02010600040101010101" pitchFamily="2" charset="-122"/>
                <a:ea typeface="华文楷体" panose="02010600040101010101" pitchFamily="2" charset="-122"/>
                <a:cs typeface="Times New Roman" panose="02020603050405020304" pitchFamily="18" charset="0"/>
              </a:rPr>
              <a:t>2</a:t>
            </a:r>
            <a:r>
              <a:rPr lang="zh-CN" altLang="en-US" sz="2300" dirty="0">
                <a:latin typeface="华文楷体" panose="02010600040101010101" pitchFamily="2" charset="-122"/>
                <a:ea typeface="华文楷体" panose="02010600040101010101" pitchFamily="2" charset="-122"/>
                <a:cs typeface="Times New Roman" panose="02020603050405020304" pitchFamily="18" charset="0"/>
              </a:rPr>
              <a:t>）改革开放后，钱伯海教授于</a:t>
            </a:r>
            <a:r>
              <a:rPr lang="en-US" altLang="zh-CN" sz="2300" dirty="0">
                <a:latin typeface="华文楷体" panose="02010600040101010101" pitchFamily="2" charset="-122"/>
                <a:ea typeface="华文楷体" panose="02010600040101010101" pitchFamily="2" charset="-122"/>
                <a:cs typeface="Times New Roman" panose="02020603050405020304" pitchFamily="18" charset="0"/>
              </a:rPr>
              <a:t>20</a:t>
            </a:r>
            <a:r>
              <a:rPr lang="zh-CN" altLang="en-US" sz="2300" dirty="0">
                <a:latin typeface="华文楷体" panose="02010600040101010101" pitchFamily="2" charset="-122"/>
                <a:ea typeface="华文楷体" panose="02010600040101010101" pitchFamily="2" charset="-122"/>
                <a:cs typeface="Times New Roman" panose="02020603050405020304" pitchFamily="18" charset="0"/>
              </a:rPr>
              <a:t>世纪</a:t>
            </a:r>
            <a:r>
              <a:rPr lang="en-US" altLang="zh-CN" sz="2300" dirty="0">
                <a:latin typeface="华文楷体" panose="02010600040101010101" pitchFamily="2" charset="-122"/>
                <a:ea typeface="华文楷体" panose="02010600040101010101" pitchFamily="2" charset="-122"/>
                <a:cs typeface="Times New Roman" panose="02020603050405020304" pitchFamily="18" charset="0"/>
              </a:rPr>
              <a:t>80</a:t>
            </a:r>
            <a:r>
              <a:rPr lang="zh-CN" altLang="en-US" sz="2300" dirty="0">
                <a:latin typeface="华文楷体" panose="02010600040101010101" pitchFamily="2" charset="-122"/>
                <a:ea typeface="华文楷体" panose="02010600040101010101" pitchFamily="2" charset="-122"/>
                <a:cs typeface="Times New Roman" panose="02020603050405020304" pitchFamily="18" charset="0"/>
              </a:rPr>
              <a:t>年代初开创国民经济综合平衡统计学，对国民经济运行的财政、信贷、外汇、物资等“四大平衡”为核心开展宏观经济统计分析，其兼顾统计实务和学术研究。</a:t>
            </a:r>
            <a:endParaRPr lang="en-US" altLang="zh-CN" sz="2300" dirty="0">
              <a:latin typeface="华文楷体" panose="02010600040101010101" pitchFamily="2" charset="-122"/>
              <a:ea typeface="华文楷体" panose="02010600040101010101" pitchFamily="2" charset="-122"/>
              <a:cs typeface="Times New Roman" panose="02020603050405020304" pitchFamily="18" charset="0"/>
            </a:endParaRPr>
          </a:p>
          <a:p>
            <a:pPr indent="252095" algn="just" defTabSz="266700">
              <a:lnSpc>
                <a:spcPct val="140000"/>
              </a:lnSpc>
              <a:spcBef>
                <a:spcPts val="700"/>
              </a:spcBef>
              <a:spcAft>
                <a:spcPct val="0"/>
              </a:spcAft>
            </a:pPr>
            <a:r>
              <a:rPr lang="zh-CN" altLang="en-US" sz="2300" dirty="0">
                <a:latin typeface="华文楷体" panose="02010600040101010101" pitchFamily="2" charset="-122"/>
                <a:ea typeface="华文楷体" panose="02010600040101010101" pitchFamily="2" charset="-122"/>
                <a:cs typeface="Times New Roman" panose="02020603050405020304" pitchFamily="18" charset="0"/>
              </a:rPr>
              <a:t>（</a:t>
            </a:r>
            <a:r>
              <a:rPr lang="en-US" altLang="zh-CN" sz="2300" dirty="0">
                <a:latin typeface="华文楷体" panose="02010600040101010101" pitchFamily="2" charset="-122"/>
                <a:ea typeface="华文楷体" panose="02010600040101010101" pitchFamily="2" charset="-122"/>
                <a:cs typeface="Times New Roman" panose="02020603050405020304" pitchFamily="18" charset="0"/>
              </a:rPr>
              <a:t>3</a:t>
            </a:r>
            <a:r>
              <a:rPr lang="zh-CN" altLang="en-US" sz="2300" dirty="0">
                <a:latin typeface="华文楷体" panose="02010600040101010101" pitchFamily="2" charset="-122"/>
                <a:ea typeface="华文楷体" panose="02010600040101010101" pitchFamily="2" charset="-122"/>
                <a:cs typeface="Times New Roman" panose="02020603050405020304" pitchFamily="18" charset="0"/>
              </a:rPr>
              <a:t>）</a:t>
            </a:r>
            <a:r>
              <a:rPr lang="en-US" altLang="zh-CN" sz="2300" dirty="0">
                <a:latin typeface="华文楷体" panose="02010600040101010101" pitchFamily="2" charset="-122"/>
                <a:ea typeface="华文楷体" panose="02010600040101010101" pitchFamily="2" charset="-122"/>
                <a:cs typeface="Times New Roman" panose="02020603050405020304" pitchFamily="18" charset="0"/>
              </a:rPr>
              <a:t>20</a:t>
            </a:r>
            <a:r>
              <a:rPr lang="zh-CN" altLang="en-US" sz="2300" dirty="0">
                <a:latin typeface="华文楷体" panose="02010600040101010101" pitchFamily="2" charset="-122"/>
                <a:ea typeface="华文楷体" panose="02010600040101010101" pitchFamily="2" charset="-122"/>
                <a:cs typeface="Times New Roman" panose="02020603050405020304" pitchFamily="18" charset="0"/>
              </a:rPr>
              <a:t>世纪</a:t>
            </a:r>
            <a:r>
              <a:rPr lang="en-US" altLang="zh-CN" sz="2300" dirty="0">
                <a:latin typeface="华文楷体" panose="02010600040101010101" pitchFamily="2" charset="-122"/>
                <a:ea typeface="华文楷体" panose="02010600040101010101" pitchFamily="2" charset="-122"/>
                <a:cs typeface="Times New Roman" panose="02020603050405020304" pitchFamily="18" charset="0"/>
              </a:rPr>
              <a:t>90</a:t>
            </a:r>
            <a:r>
              <a:rPr lang="zh-CN" altLang="en-US" sz="2300" dirty="0">
                <a:latin typeface="华文楷体" panose="02010600040101010101" pitchFamily="2" charset="-122"/>
                <a:ea typeface="华文楷体" panose="02010600040101010101" pitchFamily="2" charset="-122"/>
                <a:cs typeface="Times New Roman" panose="02020603050405020304" pitchFamily="18" charset="0"/>
              </a:rPr>
              <a:t>年代，赵彦云教授转向以宏观经济循环为依托，按照经济学理论中总量与结构分析构建框架，设立若干主题开展统计分析，力图构建实际问题、统计数据、统计方法三位一体的综合分析方法，并将重心置于学生学术研究能力训练。</a:t>
            </a:r>
          </a:p>
          <a:p>
            <a:pPr indent="252095" algn="just" defTabSz="266700">
              <a:lnSpc>
                <a:spcPct val="150000"/>
              </a:lnSpc>
              <a:spcBef>
                <a:spcPts val="700"/>
              </a:spcBef>
              <a:spcAft>
                <a:spcPct val="0"/>
              </a:spcAft>
            </a:pPr>
            <a:r>
              <a:rPr lang="en-US" altLang="zh-CN"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sym typeface="+mn-ea"/>
              </a:rPr>
              <a:t>  </a:t>
            </a:r>
            <a:endParaRPr lang="zh-CN" altLang="en-US" dirty="0">
              <a:latin typeface="华文楷体" panose="02010600040101010101" charset="-122"/>
              <a:ea typeface="华文楷体" panose="02010600040101010101" charset="-122"/>
              <a:cs typeface="华文楷体" panose="02010600040101010101" charset="-122"/>
              <a:sym typeface="+mn-ea"/>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p:txBody>
      </p:sp>
      <p:sp>
        <p:nvSpPr>
          <p:cNvPr id="5"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一、常见模式比较</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 calcmode="lin" valueType="num">
                                      <p:cBhvr additive="base">
                                        <p:cTn id="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anim calcmode="lin" valueType="num">
                                      <p:cBhvr additive="base">
                                        <p:cTn id="11"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anim calcmode="lin" valueType="num">
                                      <p:cBhvr additive="base">
                                        <p:cTn id="1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anim calcmode="lin" valueType="num">
                                      <p:cBhvr additive="base">
                                        <p:cTn id="19"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80D5EB-AE70-FC47-6BBF-CFD0F2A64C8E}"/>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34040CE9-D06A-E24C-DE55-58969FA9BA4C}"/>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E251DFAE-9C0A-210B-44A8-F86FF162EED2}"/>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CE7D9251-1728-5036-8F81-098C8530BBAF}"/>
              </a:ext>
            </a:extLst>
          </p:cNvPr>
          <p:cNvSpPr txBox="1"/>
          <p:nvPr/>
        </p:nvSpPr>
        <p:spPr>
          <a:xfrm>
            <a:off x="812269" y="682942"/>
            <a:ext cx="11197064" cy="6335395"/>
          </a:xfrm>
          <a:prstGeom prst="rect">
            <a:avLst/>
          </a:prstGeom>
        </p:spPr>
        <p:txBody>
          <a:bodyPr wrap="square">
            <a:noAutofit/>
          </a:bodyPr>
          <a:lstStyle/>
          <a:p>
            <a:pPr indent="252095" algn="just" defTabSz="266700">
              <a:lnSpc>
                <a:spcPct val="150000"/>
              </a:lnSpc>
              <a:spcBef>
                <a:spcPts val="700"/>
              </a:spcBef>
              <a:spcAft>
                <a:spcPct val="0"/>
              </a:spcAft>
            </a:pPr>
            <a:r>
              <a:rPr lang="en-US" altLang="zh-CN" sz="2400" b="1" dirty="0">
                <a:latin typeface="Times New Roman" panose="02020603050405020304" pitchFamily="18" charset="0"/>
                <a:ea typeface="华文楷体" panose="02010600040101010101" charset="-122"/>
                <a:cs typeface="Times New Roman" panose="02020603050405020304" pitchFamily="18" charset="0"/>
              </a:rPr>
              <a:t>  </a:t>
            </a:r>
            <a:r>
              <a:rPr lang="en-US" altLang="zh-CN" sz="2400" b="1" dirty="0">
                <a:solidFill>
                  <a:schemeClr val="accent1"/>
                </a:solidFill>
                <a:latin typeface="Times New Roman" panose="02020603050405020304" pitchFamily="18" charset="0"/>
                <a:ea typeface="华文楷体" panose="02010600040101010101" charset="-122"/>
                <a:cs typeface="Times New Roman" panose="02020603050405020304" pitchFamily="18" charset="0"/>
              </a:rPr>
              <a:t> </a:t>
            </a:r>
            <a:r>
              <a:rPr lang="zh-CN" altLang="en-US" sz="28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rPr>
              <a:t>（二）框架模式</a:t>
            </a:r>
            <a:endParaRPr lang="en-US" altLang="zh-CN" sz="2400" b="1" dirty="0">
              <a:solidFill>
                <a:schemeClr val="accent2"/>
              </a:solidFill>
              <a:latin typeface="Times New Roman" panose="02020603050405020304" pitchFamily="18" charset="0"/>
              <a:ea typeface="华文楷体" panose="02010600040101010101" charset="-122"/>
              <a:cs typeface="Times New Roman" panose="02020603050405020304" pitchFamily="18" charset="0"/>
            </a:endParaRPr>
          </a:p>
          <a:p>
            <a:pPr indent="684000" algn="just" defTabSz="266700">
              <a:lnSpc>
                <a:spcPct val="150000"/>
              </a:lnSpc>
              <a:spcBef>
                <a:spcPts val="700"/>
              </a:spcBef>
              <a:spcAft>
                <a:spcPct val="0"/>
              </a:spcAft>
            </a:pPr>
            <a:r>
              <a:rPr lang="zh-CN" altLang="en-US" sz="2300" dirty="0">
                <a:latin typeface="华文楷体" panose="02010600040101010101" pitchFamily="2" charset="-122"/>
                <a:ea typeface="华文楷体" panose="02010600040101010101" pitchFamily="2" charset="-122"/>
                <a:cs typeface="Times New Roman" panose="02020603050405020304" pitchFamily="18" charset="0"/>
              </a:rPr>
              <a:t>宏观经济统计分析的内容体系和设计思路，主要有三类模式（吕光明，</a:t>
            </a:r>
            <a:r>
              <a:rPr lang="en-US" altLang="zh-CN" sz="2300" dirty="0">
                <a:latin typeface="华文楷体" panose="02010600040101010101" pitchFamily="2" charset="-122"/>
                <a:ea typeface="华文楷体" panose="02010600040101010101" pitchFamily="2" charset="-122"/>
                <a:cs typeface="Times New Roman" panose="02020603050405020304" pitchFamily="18" charset="0"/>
              </a:rPr>
              <a:t>2016</a:t>
            </a:r>
            <a:r>
              <a:rPr lang="zh-CN" altLang="en-US" sz="2300" dirty="0">
                <a:latin typeface="华文楷体" panose="02010600040101010101" pitchFamily="2" charset="-122"/>
                <a:ea typeface="华文楷体" panose="02010600040101010101" pitchFamily="2" charset="-122"/>
                <a:cs typeface="Times New Roman" panose="02020603050405020304" pitchFamily="18" charset="0"/>
              </a:rPr>
              <a:t>）。</a:t>
            </a:r>
          </a:p>
          <a:p>
            <a:pPr indent="684000" algn="just" defTabSz="266700">
              <a:lnSpc>
                <a:spcPct val="150000"/>
              </a:lnSpc>
              <a:spcBef>
                <a:spcPts val="700"/>
              </a:spcBef>
              <a:spcAft>
                <a:spcPct val="0"/>
              </a:spcAft>
            </a:pPr>
            <a:r>
              <a:rPr lang="zh-CN" altLang="en-US" sz="2300" dirty="0">
                <a:latin typeface="华文楷体" panose="02010600040101010101" pitchFamily="2" charset="-122"/>
                <a:ea typeface="华文楷体" panose="02010600040101010101" pitchFamily="2" charset="-122"/>
                <a:cs typeface="Times New Roman" panose="02020603050405020304" pitchFamily="18" charset="0"/>
              </a:rPr>
              <a:t>（</a:t>
            </a:r>
            <a:r>
              <a:rPr lang="en-US" altLang="zh-CN" sz="2300" dirty="0">
                <a:latin typeface="华文楷体" panose="02010600040101010101" pitchFamily="2" charset="-122"/>
                <a:ea typeface="华文楷体" panose="02010600040101010101" pitchFamily="2" charset="-122"/>
                <a:cs typeface="Times New Roman" panose="02020603050405020304" pitchFamily="18" charset="0"/>
              </a:rPr>
              <a:t>1</a:t>
            </a:r>
            <a:r>
              <a:rPr lang="zh-CN" altLang="en-US" sz="2300" dirty="0">
                <a:latin typeface="华文楷体" panose="02010600040101010101" pitchFamily="2" charset="-122"/>
                <a:ea typeface="华文楷体" panose="02010600040101010101" pitchFamily="2" charset="-122"/>
                <a:cs typeface="Times New Roman" panose="02020603050405020304" pitchFamily="18" charset="0"/>
              </a:rPr>
              <a:t>）基于社会再生产基本环节展开，以生产、流通、分配、使用为线索划分为四大模块。</a:t>
            </a:r>
          </a:p>
          <a:p>
            <a:pPr indent="684000" algn="just" defTabSz="266700">
              <a:lnSpc>
                <a:spcPct val="150000"/>
              </a:lnSpc>
              <a:spcBef>
                <a:spcPts val="700"/>
              </a:spcBef>
              <a:spcAft>
                <a:spcPct val="0"/>
              </a:spcAft>
            </a:pPr>
            <a:r>
              <a:rPr lang="zh-CN" altLang="en-US" sz="2300" dirty="0">
                <a:latin typeface="华文楷体" panose="02010600040101010101" pitchFamily="2" charset="-122"/>
                <a:ea typeface="华文楷体" panose="02010600040101010101" pitchFamily="2" charset="-122"/>
                <a:cs typeface="Times New Roman" panose="02020603050405020304" pitchFamily="18" charset="0"/>
              </a:rPr>
              <a:t>（</a:t>
            </a:r>
            <a:r>
              <a:rPr lang="en-US" altLang="zh-CN" sz="2300" dirty="0">
                <a:latin typeface="华文楷体" panose="02010600040101010101" pitchFamily="2" charset="-122"/>
                <a:ea typeface="华文楷体" panose="02010600040101010101" pitchFamily="2" charset="-122"/>
                <a:cs typeface="Times New Roman" panose="02020603050405020304" pitchFamily="18" charset="0"/>
              </a:rPr>
              <a:t>2</a:t>
            </a:r>
            <a:r>
              <a:rPr lang="zh-CN" altLang="en-US" sz="2300" dirty="0">
                <a:latin typeface="华文楷体" panose="02010600040101010101" pitchFamily="2" charset="-122"/>
                <a:ea typeface="华文楷体" panose="02010600040101010101" pitchFamily="2" charset="-122"/>
                <a:cs typeface="Times New Roman" panose="02020603050405020304" pitchFamily="18" charset="0"/>
              </a:rPr>
              <a:t>）按照国民核算体系的五大核算（国民生产与收入核算、投入产出核算、资金流量核算、国际收支核算、资产负债核算）为主线展开。</a:t>
            </a:r>
            <a:endParaRPr lang="en-US" altLang="zh-CN" sz="2300" dirty="0">
              <a:latin typeface="华文楷体" panose="02010600040101010101" pitchFamily="2" charset="-122"/>
              <a:ea typeface="华文楷体" panose="02010600040101010101" pitchFamily="2" charset="-122"/>
              <a:cs typeface="Times New Roman" panose="02020603050405020304" pitchFamily="18" charset="0"/>
            </a:endParaRPr>
          </a:p>
          <a:p>
            <a:pPr indent="684000" algn="just" defTabSz="266700">
              <a:lnSpc>
                <a:spcPct val="150000"/>
              </a:lnSpc>
              <a:spcBef>
                <a:spcPts val="700"/>
              </a:spcBef>
              <a:spcAft>
                <a:spcPct val="0"/>
              </a:spcAft>
            </a:pPr>
            <a:r>
              <a:rPr lang="zh-CN" altLang="en-US" sz="2300" dirty="0">
                <a:latin typeface="华文楷体" panose="02010600040101010101" pitchFamily="2" charset="-122"/>
                <a:ea typeface="华文楷体" panose="02010600040101010101" pitchFamily="2" charset="-122"/>
                <a:cs typeface="Times New Roman" panose="02020603050405020304" pitchFamily="18" charset="0"/>
              </a:rPr>
              <a:t>（</a:t>
            </a:r>
            <a:r>
              <a:rPr lang="en-US" altLang="zh-CN" sz="2300" dirty="0">
                <a:latin typeface="华文楷体" panose="02010600040101010101" pitchFamily="2" charset="-122"/>
                <a:ea typeface="华文楷体" panose="02010600040101010101" pitchFamily="2" charset="-122"/>
                <a:cs typeface="Times New Roman" panose="02020603050405020304" pitchFamily="18" charset="0"/>
              </a:rPr>
              <a:t>3</a:t>
            </a:r>
            <a:r>
              <a:rPr lang="zh-CN" altLang="en-US" sz="2300" dirty="0">
                <a:latin typeface="华文楷体" panose="02010600040101010101" pitchFamily="2" charset="-122"/>
                <a:ea typeface="华文楷体" panose="02010600040101010101" pitchFamily="2" charset="-122"/>
                <a:cs typeface="Times New Roman" panose="02020603050405020304" pitchFamily="18" charset="0"/>
              </a:rPr>
              <a:t>）按照国民经济运行过程和对其统计认识过程设计，囊括国民经济的资源统计、总量统计、过程统计、结构统计等方面。</a:t>
            </a: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p:txBody>
      </p:sp>
      <p:sp>
        <p:nvSpPr>
          <p:cNvPr id="5" name="Rectangle 4" descr="浅色上对角线">
            <a:extLst>
              <a:ext uri="{FF2B5EF4-FFF2-40B4-BE49-F238E27FC236}">
                <a16:creationId xmlns:a16="http://schemas.microsoft.com/office/drawing/2014/main" id="{D5B2383E-1E89-F70D-C518-3BF8B43B7C76}"/>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一、常见模式比较</a:t>
            </a:r>
          </a:p>
        </p:txBody>
      </p:sp>
    </p:spTree>
    <p:extLst>
      <p:ext uri="{BB962C8B-B14F-4D97-AF65-F5344CB8AC3E}">
        <p14:creationId xmlns:p14="http://schemas.microsoft.com/office/powerpoint/2010/main" val="245405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 calcmode="lin" valueType="num">
                                      <p:cBhvr additive="base">
                                        <p:cTn id="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anim calcmode="lin" valueType="num">
                                      <p:cBhvr additive="base">
                                        <p:cTn id="11"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anim calcmode="lin" valueType="num">
                                      <p:cBhvr additive="base">
                                        <p:cTn id="1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anim calcmode="lin" valueType="num">
                                      <p:cBhvr additive="base">
                                        <p:cTn id="19"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9F4D23-61BD-51D6-943A-54AA9F9F2B0E}"/>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83D19E62-9FD2-F547-3251-5A1CD9862B4C}"/>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3781D02C-0B31-ABD6-BB65-986CCF2F5505}"/>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F815AEF1-6FC3-E493-D13A-1DB8B7D3CD6E}"/>
              </a:ext>
            </a:extLst>
          </p:cNvPr>
          <p:cNvSpPr txBox="1"/>
          <p:nvPr/>
        </p:nvSpPr>
        <p:spPr>
          <a:xfrm>
            <a:off x="783855" y="993976"/>
            <a:ext cx="5199115" cy="5250614"/>
          </a:xfrm>
          <a:prstGeom prst="rect">
            <a:avLst/>
          </a:prstGeom>
        </p:spPr>
        <p:txBody>
          <a:bodyPr wrap="square">
            <a:noAutofit/>
          </a:bodyPr>
          <a:lstStyle/>
          <a:p>
            <a:pPr indent="252095" algn="just" defTabSz="266700">
              <a:lnSpc>
                <a:spcPct val="150000"/>
              </a:lnSpc>
              <a:spcBef>
                <a:spcPts val="700"/>
              </a:spcBef>
              <a:spcAft>
                <a:spcPct val="0"/>
              </a:spcAft>
            </a:pPr>
            <a:r>
              <a:rPr lang="zh-CN" altLang="en-US" sz="2400" dirty="0">
                <a:latin typeface="Times New Roman" panose="02020603050405020304" pitchFamily="18" charset="0"/>
                <a:ea typeface="华文楷体" panose="02010600040101010101" charset="-122"/>
                <a:cs typeface="Times New Roman" panose="02020603050405020304" pitchFamily="18" charset="0"/>
              </a:rPr>
              <a:t>      本书采用以宏观经济循环为逻辑主线的结构框架，立足国内发展并考虑国际联系，兼顾长期与短期分析，依经济运行的条件、过程与结果，按专题分章的内容体系，注重训练学生依据经济理论、利用统计方法和统计数据研究实际经济问题的综合能力。全书共</a:t>
            </a:r>
            <a:r>
              <a:rPr lang="en-US" altLang="zh-CN" sz="2400" dirty="0">
                <a:latin typeface="Times New Roman" panose="02020603050405020304" pitchFamily="18" charset="0"/>
                <a:ea typeface="华文楷体" panose="02010600040101010101" charset="-122"/>
                <a:cs typeface="Times New Roman" panose="02020603050405020304" pitchFamily="18" charset="0"/>
              </a:rPr>
              <a:t>18</a:t>
            </a:r>
            <a:r>
              <a:rPr lang="zh-CN" altLang="en-US" sz="2400" dirty="0">
                <a:latin typeface="Times New Roman" panose="02020603050405020304" pitchFamily="18" charset="0"/>
                <a:ea typeface="华文楷体" panose="02010600040101010101" charset="-122"/>
                <a:cs typeface="Times New Roman" panose="02020603050405020304" pitchFamily="18" charset="0"/>
              </a:rPr>
              <a:t>章，除第</a:t>
            </a:r>
            <a:r>
              <a:rPr lang="en-US" altLang="zh-CN" sz="2400" dirty="0">
                <a:latin typeface="Times New Roman" panose="02020603050405020304" pitchFamily="18" charset="0"/>
                <a:ea typeface="华文楷体" panose="02010600040101010101" charset="-122"/>
                <a:cs typeface="Times New Roman" panose="02020603050405020304" pitchFamily="18" charset="0"/>
              </a:rPr>
              <a:t>1</a:t>
            </a:r>
            <a:r>
              <a:rPr lang="zh-CN" altLang="en-US" sz="2400" dirty="0">
                <a:latin typeface="Times New Roman" panose="02020603050405020304" pitchFamily="18" charset="0"/>
                <a:ea typeface="华文楷体" panose="02010600040101010101" charset="-122"/>
                <a:cs typeface="Times New Roman" panose="02020603050405020304" pitchFamily="18" charset="0"/>
              </a:rPr>
              <a:t>章导论之外，主体内容包括五大部分（见图</a:t>
            </a:r>
            <a:r>
              <a:rPr lang="en-US" altLang="zh-CN" sz="2400" dirty="0">
                <a:latin typeface="Times New Roman" panose="02020603050405020304" pitchFamily="18" charset="0"/>
                <a:ea typeface="华文楷体" panose="02010600040101010101" charset="-122"/>
                <a:cs typeface="Times New Roman" panose="02020603050405020304" pitchFamily="18" charset="0"/>
              </a:rPr>
              <a:t>1-2</a:t>
            </a:r>
            <a:r>
              <a:rPr lang="zh-CN" altLang="en-US" sz="2400" dirty="0">
                <a:latin typeface="Times New Roman" panose="02020603050405020304" pitchFamily="18" charset="0"/>
                <a:ea typeface="华文楷体" panose="02010600040101010101" charset="-122"/>
                <a:cs typeface="Times New Roman" panose="02020603050405020304" pitchFamily="18" charset="0"/>
              </a:rPr>
              <a:t>）。</a:t>
            </a:r>
          </a:p>
          <a:p>
            <a:pPr indent="252095" algn="just" defTabSz="266700">
              <a:lnSpc>
                <a:spcPct val="150000"/>
              </a:lnSpc>
              <a:spcBef>
                <a:spcPts val="700"/>
              </a:spcBef>
              <a:spcAft>
                <a:spcPct val="0"/>
              </a:spcAft>
            </a:pPr>
            <a:endParaRPr lang="zh-CN" altLang="en-US" sz="2400" dirty="0">
              <a:latin typeface="Times New Roman" panose="02020603050405020304" pitchFamily="18" charset="0"/>
              <a:ea typeface="华文楷体" panose="02010600040101010101" charset="-122"/>
              <a:cs typeface="Times New Roman" panose="02020603050405020304" pitchFamily="18" charset="0"/>
            </a:endParaRPr>
          </a:p>
          <a:p>
            <a:pPr indent="252095" algn="just" defTabSz="266700">
              <a:lnSpc>
                <a:spcPct val="150000"/>
              </a:lnSpc>
              <a:spcBef>
                <a:spcPts val="700"/>
              </a:spcBef>
              <a:spcAft>
                <a:spcPct val="0"/>
              </a:spcAft>
            </a:pPr>
            <a:r>
              <a:rPr lang="en-US" sz="2400" dirty="0">
                <a:latin typeface="Times New Roman" panose="02020603050405020304" pitchFamily="18" charset="0"/>
                <a:ea typeface="华文楷体" panose="02010600040101010101" charset="-122"/>
                <a:cs typeface="Times New Roman" panose="02020603050405020304" pitchFamily="18" charset="0"/>
                <a:sym typeface="+mn-ea"/>
              </a:rPr>
              <a:t>   </a:t>
            </a:r>
            <a:endParaRPr lang="zh-CN" altLang="en-US" dirty="0">
              <a:latin typeface="华文楷体" panose="02010600040101010101" charset="-122"/>
              <a:ea typeface="华文楷体" panose="02010600040101010101" charset="-122"/>
              <a:cs typeface="华文楷体" panose="02010600040101010101" charset="-122"/>
              <a:sym typeface="+mn-ea"/>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dirty="0">
              <a:latin typeface="华文楷体" panose="02010600040101010101" charset="-122"/>
              <a:ea typeface="华文楷体" panose="02010600040101010101" charset="-122"/>
              <a:cs typeface="华文楷体" panose="02010600040101010101" charset="-122"/>
            </a:endParaRPr>
          </a:p>
        </p:txBody>
      </p:sp>
      <p:sp>
        <p:nvSpPr>
          <p:cNvPr id="5" name="Rectangle 4" descr="浅色上对角线">
            <a:extLst>
              <a:ext uri="{FF2B5EF4-FFF2-40B4-BE49-F238E27FC236}">
                <a16:creationId xmlns:a16="http://schemas.microsoft.com/office/drawing/2014/main" id="{6794FC34-0062-6604-F2D3-FE373B0E5FBC}"/>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二、本书内容体系</a:t>
            </a:r>
          </a:p>
        </p:txBody>
      </p:sp>
      <p:pic>
        <p:nvPicPr>
          <p:cNvPr id="12290" name="Picture 2">
            <a:extLst>
              <a:ext uri="{FF2B5EF4-FFF2-40B4-BE49-F238E27FC236}">
                <a16:creationId xmlns:a16="http://schemas.microsoft.com/office/drawing/2014/main" id="{3C6AA0FF-BA45-FFC3-55B3-C9EF9DAD045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28795" y="301233"/>
            <a:ext cx="6117601" cy="5831005"/>
          </a:xfrm>
          <a:prstGeom prst="rect">
            <a:avLst/>
          </a:prstGeom>
          <a:noFill/>
          <a:extLst>
            <a:ext uri="{909E8E84-426E-40DD-AFC4-6F175D3DCCD1}">
              <a14:hiddenFill xmlns:a14="http://schemas.microsoft.com/office/drawing/2010/main">
                <a:solidFill>
                  <a:srgbClr val="FFFFFF"/>
                </a:solidFill>
              </a14:hiddenFill>
            </a:ext>
          </a:extLst>
        </p:spPr>
      </p:pic>
      <p:sp>
        <p:nvSpPr>
          <p:cNvPr id="4" name="文本框 3">
            <a:extLst>
              <a:ext uri="{FF2B5EF4-FFF2-40B4-BE49-F238E27FC236}">
                <a16:creationId xmlns:a16="http://schemas.microsoft.com/office/drawing/2014/main" id="{35425355-3199-84A1-0391-ADCCBC018089}"/>
              </a:ext>
            </a:extLst>
          </p:cNvPr>
          <p:cNvSpPr txBox="1"/>
          <p:nvPr/>
        </p:nvSpPr>
        <p:spPr>
          <a:xfrm>
            <a:off x="6163206" y="6101514"/>
            <a:ext cx="6172200" cy="455253"/>
          </a:xfrm>
          <a:prstGeom prst="rect">
            <a:avLst/>
          </a:prstGeom>
          <a:noFill/>
        </p:spPr>
        <p:txBody>
          <a:bodyPr wrap="square">
            <a:spAutoFit/>
          </a:bodyPr>
          <a:lstStyle/>
          <a:p>
            <a:pPr marL="0" marR="0" algn="ctr">
              <a:lnSpc>
                <a:spcPct val="150000"/>
              </a:lnSpc>
              <a:spcAft>
                <a:spcPts val="600"/>
              </a:spcAft>
              <a:buNone/>
            </a:pPr>
            <a:r>
              <a:rPr lang="zh-CN" altLang="en-US" sz="1800" b="1" kern="100" dirty="0">
                <a:effectLst/>
                <a:latin typeface="宋体" panose="02010600030101010101" pitchFamily="2" charset="-122"/>
                <a:ea typeface="宋体" panose="02010600030101010101" pitchFamily="2" charset="-122"/>
              </a:rPr>
              <a:t>图</a:t>
            </a:r>
            <a:r>
              <a:rPr lang="en-US" altLang="zh-CN" sz="1800" b="1" kern="100" dirty="0">
                <a:effectLst/>
                <a:latin typeface="Times New Roman" panose="02020603050405020304" pitchFamily="18" charset="0"/>
                <a:ea typeface="宋体" panose="02010600030101010101" pitchFamily="2" charset="-122"/>
              </a:rPr>
              <a:t>1-2</a:t>
            </a:r>
            <a:r>
              <a:rPr lang="zh-CN" altLang="en-US" sz="1800" b="1" kern="100" dirty="0">
                <a:effectLst/>
                <a:latin typeface="Times New Roman" panose="02020603050405020304" pitchFamily="18" charset="0"/>
              </a:rPr>
              <a:t>  </a:t>
            </a:r>
            <a:r>
              <a:rPr lang="zh-CN" altLang="en-US" sz="1800" b="1" kern="100" dirty="0">
                <a:effectLst/>
                <a:latin typeface="宋体" panose="02010600030101010101" pitchFamily="2" charset="-122"/>
                <a:ea typeface="宋体" panose="02010600030101010101" pitchFamily="2" charset="-122"/>
              </a:rPr>
              <a:t>本书内容体系与结构安排</a:t>
            </a:r>
            <a:endParaRPr lang="zh-CN" altLang="en-US" sz="1800" kern="100" dirty="0">
              <a:effectLst/>
              <a:latin typeface="Times New Roman" panose="02020603050405020304" pitchFamily="18" charset="0"/>
            </a:endParaRPr>
          </a:p>
        </p:txBody>
      </p:sp>
    </p:spTree>
    <p:extLst>
      <p:ext uri="{BB962C8B-B14F-4D97-AF65-F5344CB8AC3E}">
        <p14:creationId xmlns:p14="http://schemas.microsoft.com/office/powerpoint/2010/main" val="3411520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圆角矩形 51"/>
          <p:cNvSpPr/>
          <p:nvPr/>
        </p:nvSpPr>
        <p:spPr>
          <a:xfrm>
            <a:off x="1817488"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54" name="标题 53"/>
          <p:cNvSpPr>
            <a:spLocks noGrp="1"/>
          </p:cNvSpPr>
          <p:nvPr>
            <p:ph type="ctrTitle"/>
          </p:nvPr>
        </p:nvSpPr>
        <p:spPr/>
        <p:txBody>
          <a:bodyPr/>
          <a:lstStyle/>
          <a:p>
            <a:endParaRPr lang="zh-CN" altLang="en-US"/>
          </a:p>
        </p:txBody>
      </p:sp>
      <p:pic>
        <p:nvPicPr>
          <p:cNvPr id="55" name="图片 54" descr="微信图片_2025-08-21_135334_841"/>
          <p:cNvPicPr>
            <a:picLocks noChangeAspect="1"/>
          </p:cNvPicPr>
          <p:nvPr/>
        </p:nvPicPr>
        <p:blipFill>
          <a:blip r:embed="rId2"/>
          <a:stretch>
            <a:fillRect/>
          </a:stretch>
        </p:blipFill>
        <p:spPr>
          <a:xfrm>
            <a:off x="500438" y="-72736"/>
            <a:ext cx="11691562" cy="6681355"/>
          </a:xfrm>
          <a:prstGeom prst="rect">
            <a:avLst/>
          </a:prstGeom>
        </p:spPr>
      </p:pic>
      <p:sp>
        <p:nvSpPr>
          <p:cNvPr id="4098" name="Rectangle 4"/>
          <p:cNvSpPr>
            <a:spLocks noGrp="1" noChangeArrowheads="1"/>
          </p:cNvSpPr>
          <p:nvPr/>
        </p:nvSpPr>
        <p:spPr>
          <a:xfrm>
            <a:off x="871369" y="856615"/>
            <a:ext cx="10825227"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50000"/>
              </a:lnSpc>
            </a:pPr>
            <a:br>
              <a:rPr lang="zh-CN" altLang="en-US" sz="1900" dirty="0">
                <a:latin typeface="微软雅黑" panose="020B0503020204020204" pitchFamily="34" charset="-122"/>
                <a:ea typeface="微软雅黑" panose="020B0503020204020204" pitchFamily="34" charset="-122"/>
              </a:rPr>
            </a:br>
            <a:r>
              <a:rPr lang="zh-CN" altLang="en-US" sz="4400" b="1" dirty="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第一节  </a:t>
            </a:r>
            <a:r>
              <a:rPr lang="zh-CN" altLang="en-US" sz="4400" b="1" dirty="0">
                <a:latin typeface="楷体" panose="02010609060101010101" charset="-122"/>
                <a:ea typeface="楷体" panose="02010609060101010101" charset="-122"/>
              </a:rPr>
              <a:t>概念界定与功能总结</a:t>
            </a:r>
            <a:endParaRPr lang="en-US" altLang="zh-CN" sz="3600" dirty="0">
              <a:latin typeface="楷体" panose="02010609060101010101" charset="-122"/>
              <a:ea typeface="楷体" panose="02010609060101010101" charset="-122"/>
              <a:cs typeface="楷体" panose="02010609060101010101" charset="-122"/>
              <a:sym typeface="+mn-ea"/>
            </a:endParaRPr>
          </a:p>
        </p:txBody>
      </p:sp>
      <p:sp>
        <p:nvSpPr>
          <p:cNvPr id="4"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2</a:t>
            </a:fld>
            <a:endParaRPr lang="zh-CN" altLang="en-US" sz="2000" dirty="0">
              <a:solidFill>
                <a:schemeClr val="tx1"/>
              </a:solidFill>
            </a:endParaRPr>
          </a:p>
        </p:txBody>
      </p:sp>
      <p:sp>
        <p:nvSpPr>
          <p:cNvPr id="5" name="Rectangle 9"/>
          <p:cNvSpPr txBox="1">
            <a:spLocks noChangeArrowheads="1"/>
          </p:cNvSpPr>
          <p:nvPr/>
        </p:nvSpPr>
        <p:spPr>
          <a:xfrm>
            <a:off x="1992769" y="2451975"/>
            <a:ext cx="8735060" cy="2387600"/>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ctr"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一、基本内涵</a:t>
            </a:r>
            <a:endParaRPr lang="en-US" altLang="zh-CN" sz="3600" b="1" dirty="0">
              <a:solidFill>
                <a:srgbClr val="0070C0"/>
              </a:solidFill>
              <a:latin typeface="楷体" panose="02010609060101010101" charset="-122"/>
              <a:ea typeface="楷体" panose="02010609060101010101" charset="-122"/>
              <a:sym typeface="+mn-ea"/>
            </a:endParaRP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二、内在特点</a:t>
            </a:r>
            <a:endParaRPr lang="en-US" altLang="zh-CN" sz="3600" b="1" dirty="0">
              <a:solidFill>
                <a:srgbClr val="0070C0"/>
              </a:solidFill>
              <a:latin typeface="楷体" panose="02010609060101010101" charset="-122"/>
              <a:ea typeface="楷体" panose="02010609060101010101" charset="-122"/>
              <a:sym typeface="+mn-ea"/>
            </a:endParaRP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三、主要功能</a:t>
            </a:r>
            <a:endParaRPr lang="zh-CN" altLang="en-US" sz="3600" b="1" dirty="0">
              <a:solidFill>
                <a:srgbClr val="0070C0"/>
              </a:solidFill>
              <a:latin typeface="楷体" panose="02010609060101010101" charset="-122"/>
              <a:ea typeface="楷体" panose="02010609060101010101" charset="-122"/>
              <a:cs typeface="楷体" panose="02010609060101010101" charset="-122"/>
              <a:sym typeface="+mn-ea"/>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13" descr="06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5779" y="1146810"/>
            <a:ext cx="10727026" cy="5256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Rectangle 2"/>
          <p:cNvSpPr>
            <a:spLocks noGrp="1" noChangeArrowheads="1"/>
          </p:cNvSpPr>
          <p:nvPr>
            <p:ph type="title"/>
          </p:nvPr>
        </p:nvSpPr>
        <p:spPr>
          <a:xfrm>
            <a:off x="1346731" y="159"/>
            <a:ext cx="9889490" cy="1325563"/>
          </a:xfrm>
        </p:spPr>
        <p:txBody>
          <a:bodyPr>
            <a:normAutofit/>
          </a:bodyPr>
          <a:lstStyle/>
          <a:p>
            <a:pPr algn="ctr"/>
            <a:r>
              <a:rPr lang="zh-CN" altLang="en-US" b="1" dirty="0">
                <a:solidFill>
                  <a:schemeClr val="accent1">
                    <a:lumMod val="50000"/>
                  </a:schemeClr>
                </a:solidFill>
                <a:latin typeface="黑体" panose="02010609060101010101" pitchFamily="49" charset="-122"/>
                <a:ea typeface="黑体" panose="02010609060101010101" pitchFamily="49" charset="-122"/>
              </a:rPr>
              <a:t>思考与练习</a:t>
            </a:r>
            <a:endParaRPr lang="en-US" altLang="zh-CN" b="1" dirty="0">
              <a:solidFill>
                <a:schemeClr val="accent1">
                  <a:lumMod val="50000"/>
                </a:schemeClr>
              </a:solidFill>
              <a:latin typeface="黑体" panose="02010609060101010101" pitchFamily="49" charset="-122"/>
              <a:ea typeface="黑体" panose="02010609060101010101" pitchFamily="49" charset="-122"/>
            </a:endParaRPr>
          </a:p>
        </p:txBody>
      </p:sp>
      <p:sp>
        <p:nvSpPr>
          <p:cNvPr id="6148" name="Rectangle 3"/>
          <p:cNvSpPr>
            <a:spLocks noGrp="1" noChangeArrowheads="1"/>
          </p:cNvSpPr>
          <p:nvPr>
            <p:ph idx="1"/>
          </p:nvPr>
        </p:nvSpPr>
        <p:spPr>
          <a:xfrm>
            <a:off x="1667434" y="1711960"/>
            <a:ext cx="9568787" cy="4503420"/>
          </a:xfrm>
        </p:spPr>
        <p:txBody>
          <a:bodyPr>
            <a:noAutofit/>
          </a:bodyPr>
          <a:lstStyle/>
          <a:p>
            <a:pPr marL="0" lvl="0" indent="0">
              <a:lnSpc>
                <a:spcPct val="150000"/>
              </a:lnSpc>
              <a:buNone/>
            </a:pPr>
            <a:r>
              <a:rPr lang="zh-CN" altLang="en-US" sz="2400" b="1" dirty="0">
                <a:solidFill>
                  <a:srgbClr val="7030A0"/>
                </a:solidFill>
                <a:latin typeface="华文楷体" panose="02010600040101010101" charset="-122"/>
                <a:ea typeface="华文楷体" panose="02010600040101010101" charset="-122"/>
              </a:rPr>
              <a:t>（</a:t>
            </a:r>
            <a:r>
              <a:rPr lang="en-US" altLang="zh-CN" sz="2400" b="1" dirty="0">
                <a:solidFill>
                  <a:srgbClr val="7030A0"/>
                </a:solidFill>
                <a:latin typeface="华文楷体" panose="02010600040101010101" charset="-122"/>
                <a:ea typeface="华文楷体" panose="02010600040101010101" charset="-122"/>
              </a:rPr>
              <a:t>1</a:t>
            </a:r>
            <a:r>
              <a:rPr lang="zh-CN" altLang="en-US" sz="2400" b="1" dirty="0">
                <a:solidFill>
                  <a:srgbClr val="7030A0"/>
                </a:solidFill>
                <a:latin typeface="华文楷体" panose="02010600040101010101" charset="-122"/>
                <a:ea typeface="华文楷体" panose="02010600040101010101" charset="-122"/>
              </a:rPr>
              <a:t>）什么是宏观经济统计分析，其主要特点与功能是什么？</a:t>
            </a:r>
          </a:p>
          <a:p>
            <a:pPr marL="0" lvl="0" indent="0">
              <a:lnSpc>
                <a:spcPct val="150000"/>
              </a:lnSpc>
              <a:buNone/>
            </a:pPr>
            <a:r>
              <a:rPr lang="zh-CN" altLang="en-US" sz="2400" b="1" dirty="0">
                <a:solidFill>
                  <a:srgbClr val="7030A0"/>
                </a:solidFill>
                <a:latin typeface="华文楷体" panose="02010600040101010101" charset="-122"/>
                <a:ea typeface="华文楷体" panose="02010600040101010101" charset="-122"/>
              </a:rPr>
              <a:t>（</a:t>
            </a:r>
            <a:r>
              <a:rPr lang="en-US" altLang="zh-CN" sz="2400" b="1" dirty="0">
                <a:solidFill>
                  <a:srgbClr val="7030A0"/>
                </a:solidFill>
                <a:latin typeface="华文楷体" panose="02010600040101010101" charset="-122"/>
                <a:ea typeface="华文楷体" panose="02010600040101010101" charset="-122"/>
              </a:rPr>
              <a:t>2</a:t>
            </a:r>
            <a:r>
              <a:rPr lang="zh-CN" altLang="en-US" sz="2400" b="1" dirty="0">
                <a:solidFill>
                  <a:srgbClr val="7030A0"/>
                </a:solidFill>
                <a:latin typeface="华文楷体" panose="02010600040101010101" charset="-122"/>
                <a:ea typeface="华文楷体" panose="02010600040101010101" charset="-122"/>
              </a:rPr>
              <a:t>）简述宏观经济统计分析的主要内容。</a:t>
            </a:r>
          </a:p>
          <a:p>
            <a:pPr marL="0" lvl="0" indent="0">
              <a:lnSpc>
                <a:spcPct val="150000"/>
              </a:lnSpc>
              <a:buNone/>
            </a:pPr>
            <a:r>
              <a:rPr lang="zh-CN" altLang="en-US" sz="2400" b="1" dirty="0">
                <a:solidFill>
                  <a:srgbClr val="7030A0"/>
                </a:solidFill>
                <a:latin typeface="华文楷体" panose="02010600040101010101" charset="-122"/>
                <a:ea typeface="华文楷体" panose="02010600040101010101" charset="-122"/>
              </a:rPr>
              <a:t>（</a:t>
            </a:r>
            <a:r>
              <a:rPr lang="en-US" altLang="zh-CN" sz="2400" b="1" dirty="0">
                <a:solidFill>
                  <a:srgbClr val="7030A0"/>
                </a:solidFill>
                <a:latin typeface="华文楷体" panose="02010600040101010101" charset="-122"/>
                <a:ea typeface="华文楷体" panose="02010600040101010101" charset="-122"/>
              </a:rPr>
              <a:t>3</a:t>
            </a:r>
            <a:r>
              <a:rPr lang="zh-CN" altLang="en-US" sz="2400" b="1" dirty="0">
                <a:solidFill>
                  <a:srgbClr val="7030A0"/>
                </a:solidFill>
                <a:latin typeface="华文楷体" panose="02010600040101010101" charset="-122"/>
                <a:ea typeface="华文楷体" panose="02010600040101010101" charset="-122"/>
              </a:rPr>
              <a:t>）简述宏观经济统计分析与宏观经济学、国民经济核算等课程之间的关系。</a:t>
            </a:r>
          </a:p>
          <a:p>
            <a:pPr marL="0" lvl="0" indent="0">
              <a:lnSpc>
                <a:spcPct val="150000"/>
              </a:lnSpc>
              <a:buNone/>
            </a:pPr>
            <a:r>
              <a:rPr lang="zh-CN" altLang="en-US" sz="2400" b="1" dirty="0">
                <a:solidFill>
                  <a:srgbClr val="7030A0"/>
                </a:solidFill>
                <a:latin typeface="华文楷体" panose="02010600040101010101" charset="-122"/>
                <a:ea typeface="华文楷体" panose="02010600040101010101" charset="-122"/>
              </a:rPr>
              <a:t>（</a:t>
            </a:r>
            <a:r>
              <a:rPr lang="en-US" altLang="zh-CN" sz="2400" b="1" dirty="0">
                <a:solidFill>
                  <a:srgbClr val="7030A0"/>
                </a:solidFill>
                <a:latin typeface="华文楷体" panose="02010600040101010101" charset="-122"/>
                <a:ea typeface="华文楷体" panose="02010600040101010101" charset="-122"/>
              </a:rPr>
              <a:t>4</a:t>
            </a:r>
            <a:r>
              <a:rPr lang="zh-CN" altLang="en-US" sz="2400" b="1" dirty="0">
                <a:solidFill>
                  <a:srgbClr val="7030A0"/>
                </a:solidFill>
                <a:latin typeface="华文楷体" panose="02010600040101010101" charset="-122"/>
                <a:ea typeface="华文楷体" panose="02010600040101010101" charset="-122"/>
              </a:rPr>
              <a:t>）宏观经济统计分析的研究方法有哪些？</a:t>
            </a:r>
          </a:p>
          <a:p>
            <a:pPr marL="0" lvl="0" indent="0">
              <a:lnSpc>
                <a:spcPct val="150000"/>
              </a:lnSpc>
              <a:buNone/>
            </a:pPr>
            <a:r>
              <a:rPr lang="zh-CN" altLang="en-US" sz="2400" b="1" dirty="0">
                <a:solidFill>
                  <a:srgbClr val="7030A0"/>
                </a:solidFill>
                <a:latin typeface="华文楷体" panose="02010600040101010101" charset="-122"/>
                <a:ea typeface="华文楷体" panose="02010600040101010101" charset="-122"/>
              </a:rPr>
              <a:t>（</a:t>
            </a:r>
            <a:r>
              <a:rPr lang="en-US" altLang="zh-CN" sz="2400" b="1" dirty="0">
                <a:solidFill>
                  <a:srgbClr val="7030A0"/>
                </a:solidFill>
                <a:latin typeface="华文楷体" panose="02010600040101010101" charset="-122"/>
                <a:ea typeface="华文楷体" panose="02010600040101010101" charset="-122"/>
              </a:rPr>
              <a:t>5</a:t>
            </a:r>
            <a:r>
              <a:rPr lang="zh-CN" altLang="en-US" sz="2400" b="1" dirty="0">
                <a:solidFill>
                  <a:srgbClr val="7030A0"/>
                </a:solidFill>
                <a:latin typeface="华文楷体" panose="02010600040101010101" charset="-122"/>
                <a:ea typeface="华文楷体" panose="02010600040101010101" charset="-122"/>
              </a:rPr>
              <a:t>）简述经济统计分析的基本步骤。</a:t>
            </a:r>
          </a:p>
          <a:p>
            <a:pPr marL="0" indent="0">
              <a:buNone/>
            </a:pPr>
            <a:r>
              <a:rPr lang="zh-CN" altLang="en-US" dirty="0"/>
              <a:t> </a:t>
            </a:r>
          </a:p>
        </p:txBody>
      </p:sp>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72919" y="207010"/>
            <a:ext cx="911860" cy="911860"/>
          </a:xfrm>
          <a:prstGeom prst="rect">
            <a:avLst/>
          </a:prstGeom>
        </p:spPr>
      </p:pic>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29</a:t>
            </a:fld>
            <a:endParaRPr lang="zh-CN" altLang="en-US" sz="2000" dirty="0">
              <a:solidFill>
                <a:schemeClr val="tx1"/>
              </a:solidFill>
            </a:endParaRPr>
          </a:p>
        </p:txBody>
      </p:sp>
    </p:spTree>
    <p:extLst>
      <p:ext uri="{BB962C8B-B14F-4D97-AF65-F5344CB8AC3E}">
        <p14:creationId xmlns:p14="http://schemas.microsoft.com/office/powerpoint/2010/main" val="1635049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8" name="Rectangle 9"/>
          <p:cNvSpPr>
            <a:spLocks noGrp="1" noChangeArrowheads="1"/>
          </p:cNvSpPr>
          <p:nvPr>
            <p:ph idx="1"/>
          </p:nvPr>
        </p:nvSpPr>
        <p:spPr>
          <a:xfrm>
            <a:off x="950491" y="1026160"/>
            <a:ext cx="10864850" cy="4909185"/>
          </a:xfrm>
          <a:ln w="25400">
            <a:noFill/>
          </a:ln>
          <a:effectLst>
            <a:outerShdw blurRad="50800" dist="50800" dir="5400000" algn="ctr" rotWithShape="0">
              <a:schemeClr val="accent5">
                <a:lumMod val="20000"/>
                <a:lumOff val="80000"/>
              </a:schemeClr>
            </a:outerShdw>
          </a:effectLst>
        </p:spPr>
        <p:txBody>
          <a:bodyPr>
            <a:normAutofit lnSpcReduction="10000"/>
          </a:bodyPr>
          <a:lstStyle/>
          <a:p>
            <a:pPr marL="0" indent="648000">
              <a:buNone/>
            </a:pPr>
            <a:r>
              <a:rPr lang="zh-CN" altLang="en-US" sz="2400" dirty="0">
                <a:latin typeface="华文楷体" panose="02010600040101010101" pitchFamily="2" charset="-122"/>
                <a:ea typeface="华文楷体" panose="02010600040101010101" pitchFamily="2" charset="-122"/>
              </a:rPr>
              <a:t>统计一词具有三方面紧密联系的含义：统计活动、统计数据、统计学。宏观经济统计依托微观经济统计但侧重不同，其着眼于国民经济运行过程的数量方面，兼具</a:t>
            </a:r>
            <a:r>
              <a:rPr lang="zh-CN" altLang="en-US" b="1" dirty="0">
                <a:latin typeface="华文楷体" panose="02010600040101010101" pitchFamily="2" charset="-122"/>
                <a:ea typeface="华文楷体" panose="02010600040101010101" pitchFamily="2" charset="-122"/>
              </a:rPr>
              <a:t>统计活动</a:t>
            </a:r>
            <a:r>
              <a:rPr lang="zh-CN" altLang="en-US" sz="2400" dirty="0">
                <a:latin typeface="华文楷体" panose="02010600040101010101" pitchFamily="2" charset="-122"/>
                <a:ea typeface="华文楷体" panose="02010600040101010101" pitchFamily="2" charset="-122"/>
              </a:rPr>
              <a:t>（国民经济核算为主的政府统计工作）、</a:t>
            </a:r>
            <a:r>
              <a:rPr lang="zh-CN" altLang="en-US" b="1" dirty="0">
                <a:latin typeface="华文楷体" panose="02010600040101010101" pitchFamily="2" charset="-122"/>
                <a:ea typeface="华文楷体" panose="02010600040101010101" pitchFamily="2" charset="-122"/>
              </a:rPr>
              <a:t>统计数据</a:t>
            </a:r>
            <a:r>
              <a:rPr lang="zh-CN" altLang="en-US" sz="2400" dirty="0">
                <a:latin typeface="华文楷体" panose="02010600040101010101" pitchFamily="2" charset="-122"/>
                <a:ea typeface="华文楷体" panose="02010600040101010101" pitchFamily="2" charset="-122"/>
              </a:rPr>
              <a:t>（主体为官方统计数据）和</a:t>
            </a:r>
            <a:r>
              <a:rPr lang="zh-CN" altLang="en-US" b="1" dirty="0">
                <a:latin typeface="华文楷体" panose="02010600040101010101" pitchFamily="2" charset="-122"/>
                <a:ea typeface="华文楷体" panose="02010600040101010101" pitchFamily="2" charset="-122"/>
              </a:rPr>
              <a:t>统计方法</a:t>
            </a:r>
            <a:r>
              <a:rPr lang="zh-CN" altLang="en-US" sz="2400" dirty="0">
                <a:latin typeface="华文楷体" panose="02010600040101010101" pitchFamily="2" charset="-122"/>
                <a:ea typeface="华文楷体" panose="02010600040101010101" pitchFamily="2" charset="-122"/>
              </a:rPr>
              <a:t>（国民经济核算方法、统计调查方法、综合评价与监测方法等）。</a:t>
            </a:r>
          </a:p>
          <a:p>
            <a:pPr marL="0" indent="648000">
              <a:buNone/>
            </a:pPr>
            <a:r>
              <a:rPr lang="zh-CN" altLang="en-US" sz="2400" dirty="0">
                <a:latin typeface="华文楷体" panose="02010600040101010101" pitchFamily="2" charset="-122"/>
                <a:ea typeface="华文楷体" panose="02010600040101010101" pitchFamily="2" charset="-122"/>
              </a:rPr>
              <a:t>宏观经济统计工作和数据，是开展宏观经济统计分析的重要基础。宏观经济统计分析是基于宏观经济统计数据，综合利用各类统计方法和量化分析工具，对国民经济运行过程和结果进行量化描述与分析，对经济理论提出的假说进行经验检验，进而探寻经济现象背后数量关系与内在规律的综合研究。</a:t>
            </a:r>
            <a:endParaRPr lang="en-US" altLang="zh-CN" sz="2400" dirty="0">
              <a:latin typeface="华文楷体" panose="02010600040101010101" pitchFamily="2" charset="-122"/>
              <a:ea typeface="华文楷体" panose="02010600040101010101" pitchFamily="2" charset="-122"/>
            </a:endParaRPr>
          </a:p>
          <a:p>
            <a:pPr marL="0" indent="648000">
              <a:buNone/>
            </a:pPr>
            <a:r>
              <a:rPr lang="zh-CN" altLang="en-US" sz="2400" dirty="0">
                <a:latin typeface="华文楷体" panose="02010600040101010101" pitchFamily="2" charset="-122"/>
                <a:ea typeface="华文楷体" panose="02010600040101010101" pitchFamily="2" charset="-122"/>
              </a:rPr>
              <a:t>狭义的宏观经济统计分析，主要是指</a:t>
            </a:r>
            <a:r>
              <a:rPr lang="zh-CN" altLang="en-US" b="1" dirty="0">
                <a:latin typeface="华文楷体" panose="02010600040101010101" pitchFamily="2" charset="-122"/>
                <a:ea typeface="华文楷体" panose="02010600040101010101" pitchFamily="2" charset="-122"/>
              </a:rPr>
              <a:t>各级政府</a:t>
            </a:r>
            <a:r>
              <a:rPr lang="zh-CN" altLang="en-US" sz="2400" dirty="0">
                <a:latin typeface="华文楷体" panose="02010600040101010101" pitchFamily="2" charset="-122"/>
                <a:ea typeface="华文楷体" panose="02010600040101010101" pitchFamily="2" charset="-122"/>
              </a:rPr>
              <a:t>统计工作（依次为统计设计、统计调查、统计整理、统计分析）的最终阶段。</a:t>
            </a:r>
            <a:endParaRPr lang="en-US" altLang="zh-CN" sz="2400" dirty="0">
              <a:latin typeface="华文楷体" panose="02010600040101010101" pitchFamily="2" charset="-122"/>
              <a:ea typeface="华文楷体" panose="02010600040101010101" pitchFamily="2" charset="-122"/>
            </a:endParaRPr>
          </a:p>
          <a:p>
            <a:pPr marL="0" indent="648000">
              <a:buNone/>
            </a:pPr>
            <a:r>
              <a:rPr lang="zh-CN" altLang="en-US" sz="2400" dirty="0">
                <a:latin typeface="华文楷体" panose="02010600040101010101" pitchFamily="2" charset="-122"/>
                <a:ea typeface="华文楷体" panose="02010600040101010101" pitchFamily="2" charset="-122"/>
              </a:rPr>
              <a:t>广义的宏观经济统计分析，还包括</a:t>
            </a:r>
            <a:r>
              <a:rPr lang="zh-CN" altLang="en-US" b="1" dirty="0">
                <a:latin typeface="华文楷体" panose="02010600040101010101" pitchFamily="2" charset="-122"/>
                <a:ea typeface="华文楷体" panose="02010600040101010101" pitchFamily="2" charset="-122"/>
              </a:rPr>
              <a:t>政府统计之外</a:t>
            </a:r>
            <a:r>
              <a:rPr lang="zh-CN" altLang="en-US" sz="2400" dirty="0">
                <a:latin typeface="华文楷体" panose="02010600040101010101" pitchFamily="2" charset="-122"/>
                <a:ea typeface="华文楷体" panose="02010600040101010101" pitchFamily="2" charset="-122"/>
              </a:rPr>
              <a:t>的学术研究，凡是由宏观经济学出发、运用统计数据和统计方法的研究均可纳入。</a:t>
            </a:r>
          </a:p>
          <a:p>
            <a:pPr marL="0" indent="648000">
              <a:buNone/>
            </a:pPr>
            <a:endParaRPr lang="zh-CN" altLang="en-US" sz="2400" dirty="0">
              <a:latin typeface="华文楷体" panose="02010600040101010101" pitchFamily="2" charset="-122"/>
              <a:ea typeface="华文楷体" panose="02010600040101010101" pitchFamily="2" charset="-122"/>
            </a:endParaRPr>
          </a:p>
          <a:p>
            <a:pPr>
              <a:lnSpc>
                <a:spcPct val="150000"/>
              </a:lnSpc>
              <a:buNone/>
            </a:pPr>
            <a:endParaRPr lang="zh-CN" altLang="en-US" sz="2400" dirty="0">
              <a:latin typeface="微软雅黑" panose="020B0503020204020204" pitchFamily="34" charset="-122"/>
              <a:ea typeface="微软雅黑" panose="020B0503020204020204" pitchFamily="34" charset="-122"/>
            </a:endParaRPr>
          </a:p>
          <a:p>
            <a:pPr>
              <a:lnSpc>
                <a:spcPct val="150000"/>
              </a:lnSpc>
              <a:buNone/>
            </a:pPr>
            <a:endParaRPr lang="zh-CN" altLang="en-US" sz="2400" dirty="0">
              <a:latin typeface="微软雅黑" panose="020B0503020204020204" pitchFamily="34" charset="-122"/>
              <a:ea typeface="微软雅黑" panose="020B0503020204020204" pitchFamily="34" charset="-122"/>
            </a:endParaRPr>
          </a:p>
        </p:txBody>
      </p:sp>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3</a:t>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一、基本内涵</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198">
                                            <p:txEl>
                                              <p:pRg st="0" end="0"/>
                                            </p:txEl>
                                          </p:spTgt>
                                        </p:tgtEl>
                                        <p:attrNameLst>
                                          <p:attrName>style.visibility</p:attrName>
                                        </p:attrNameLst>
                                      </p:cBhvr>
                                      <p:to>
                                        <p:strVal val="visible"/>
                                      </p:to>
                                    </p:set>
                                    <p:anim calcmode="lin" valueType="num">
                                      <p:cBhvr additive="base">
                                        <p:cTn id="7" dur="500" fill="hold"/>
                                        <p:tgtEl>
                                          <p:spTgt spid="819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8">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198">
                                            <p:txEl>
                                              <p:pRg st="1" end="1"/>
                                            </p:txEl>
                                          </p:spTgt>
                                        </p:tgtEl>
                                        <p:attrNameLst>
                                          <p:attrName>style.visibility</p:attrName>
                                        </p:attrNameLst>
                                      </p:cBhvr>
                                      <p:to>
                                        <p:strVal val="visible"/>
                                      </p:to>
                                    </p:set>
                                    <p:anim calcmode="lin" valueType="num">
                                      <p:cBhvr additive="base">
                                        <p:cTn id="11" dur="500" fill="hold"/>
                                        <p:tgtEl>
                                          <p:spTgt spid="8198">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8198">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8198">
                                            <p:txEl>
                                              <p:pRg st="2" end="2"/>
                                            </p:txEl>
                                          </p:spTgt>
                                        </p:tgtEl>
                                        <p:attrNameLst>
                                          <p:attrName>style.visibility</p:attrName>
                                        </p:attrNameLst>
                                      </p:cBhvr>
                                      <p:to>
                                        <p:strVal val="visible"/>
                                      </p:to>
                                    </p:set>
                                    <p:anim calcmode="lin" valueType="num">
                                      <p:cBhvr additive="base">
                                        <p:cTn id="15" dur="500" fill="hold"/>
                                        <p:tgtEl>
                                          <p:spTgt spid="8198">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8198">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8198">
                                            <p:txEl>
                                              <p:pRg st="3" end="3"/>
                                            </p:txEl>
                                          </p:spTgt>
                                        </p:tgtEl>
                                        <p:attrNameLst>
                                          <p:attrName>style.visibility</p:attrName>
                                        </p:attrNameLst>
                                      </p:cBhvr>
                                      <p:to>
                                        <p:strVal val="visible"/>
                                      </p:to>
                                    </p:set>
                                    <p:anim calcmode="lin" valueType="num">
                                      <p:cBhvr additive="base">
                                        <p:cTn id="19" dur="500" fill="hold"/>
                                        <p:tgtEl>
                                          <p:spTgt spid="8198">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198">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1"/>
          <p:cNvSpPr txBox="1">
            <a:spLocks noChangeArrowheads="1"/>
          </p:cNvSpPr>
          <p:nvPr/>
        </p:nvSpPr>
        <p:spPr bwMode="auto">
          <a:xfrm>
            <a:off x="1705506" y="1360128"/>
            <a:ext cx="2190219" cy="5240426"/>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sz="2400" dirty="0">
                <a:latin typeface="华文楷体" panose="02010600040101010101" pitchFamily="2" charset="-122"/>
                <a:ea typeface="华文楷体" panose="02010600040101010101" pitchFamily="2" charset="-122"/>
              </a:rPr>
              <a:t>为强化经济类和统计类专业学生综合运用所学理论与方法解决问题的能力，本书定位于</a:t>
            </a:r>
            <a:r>
              <a:rPr lang="zh-CN" altLang="en-US" sz="2800" b="1" dirty="0">
                <a:latin typeface="华文楷体" panose="02010600040101010101" pitchFamily="2" charset="-122"/>
                <a:ea typeface="华文楷体" panose="02010600040101010101" pitchFamily="2" charset="-122"/>
              </a:rPr>
              <a:t>广义</a:t>
            </a:r>
            <a:r>
              <a:rPr lang="zh-CN" altLang="en-US" sz="2400" dirty="0">
                <a:latin typeface="华文楷体" panose="02010600040101010101" pitchFamily="2" charset="-122"/>
                <a:ea typeface="华文楷体" panose="02010600040101010101" pitchFamily="2" charset="-122"/>
              </a:rPr>
              <a:t>的宏观经济统计分析，其逻辑框架如图</a:t>
            </a:r>
            <a:r>
              <a:rPr lang="en-US" altLang="zh-CN" sz="2400" dirty="0">
                <a:latin typeface="华文楷体" panose="02010600040101010101" pitchFamily="2" charset="-122"/>
                <a:ea typeface="华文楷体" panose="02010600040101010101" pitchFamily="2" charset="-122"/>
              </a:rPr>
              <a:t>1-1</a:t>
            </a:r>
            <a:r>
              <a:rPr lang="zh-CN" altLang="en-US" sz="2400" dirty="0">
                <a:latin typeface="华文楷体" panose="02010600040101010101" pitchFamily="2" charset="-122"/>
                <a:ea typeface="华文楷体" panose="02010600040101010101" pitchFamily="2" charset="-122"/>
              </a:rPr>
              <a:t>。</a:t>
            </a:r>
          </a:p>
          <a:p>
            <a:pPr>
              <a:spcBef>
                <a:spcPct val="50000"/>
              </a:spcBef>
            </a:pPr>
            <a:endParaRPr lang="zh-CN" altLang="en-US" sz="2400" dirty="0">
              <a:latin typeface="华文楷体" panose="02010600040101010101" charset="-122"/>
              <a:ea typeface="华文楷体" panose="02010600040101010101" charset="-122"/>
            </a:endParaRP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4</a:t>
            </a:fld>
            <a:endParaRPr lang="zh-CN" altLang="en-US" sz="2000" dirty="0">
              <a:solidFill>
                <a:schemeClr val="tx1"/>
              </a:solidFill>
            </a:endParaRPr>
          </a:p>
        </p:txBody>
      </p:sp>
      <p:sp>
        <p:nvSpPr>
          <p:cNvPr id="6"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一、基本内涵</a:t>
            </a:r>
          </a:p>
        </p:txBody>
      </p:sp>
      <p:pic>
        <p:nvPicPr>
          <p:cNvPr id="11266" name="Picture 2">
            <a:extLst>
              <a:ext uri="{FF2B5EF4-FFF2-40B4-BE49-F238E27FC236}">
                <a16:creationId xmlns:a16="http://schemas.microsoft.com/office/drawing/2014/main" id="{00566E6A-1CFF-F9F4-9763-9E5E11BF298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825" y="838199"/>
            <a:ext cx="6744583" cy="5307101"/>
          </a:xfrm>
          <a:prstGeom prst="rect">
            <a:avLst/>
          </a:prstGeom>
          <a:noFill/>
          <a:extLst>
            <a:ext uri="{909E8E84-426E-40DD-AFC4-6F175D3DCCD1}">
              <a14:hiddenFill xmlns:a14="http://schemas.microsoft.com/office/drawing/2010/main">
                <a:solidFill>
                  <a:srgbClr val="FFFFFF"/>
                </a:solidFill>
              </a14:hiddenFill>
            </a:ext>
          </a:extLst>
        </p:spPr>
      </p:pic>
      <p:sp>
        <p:nvSpPr>
          <p:cNvPr id="4" name="文本框 3">
            <a:extLst>
              <a:ext uri="{FF2B5EF4-FFF2-40B4-BE49-F238E27FC236}">
                <a16:creationId xmlns:a16="http://schemas.microsoft.com/office/drawing/2014/main" id="{E7FB5907-911A-5FD0-B380-E844FF51C6E7}"/>
              </a:ext>
            </a:extLst>
          </p:cNvPr>
          <p:cNvSpPr txBox="1"/>
          <p:nvPr/>
        </p:nvSpPr>
        <p:spPr>
          <a:xfrm>
            <a:off x="5886452" y="6145301"/>
            <a:ext cx="6172200" cy="455253"/>
          </a:xfrm>
          <a:prstGeom prst="rect">
            <a:avLst/>
          </a:prstGeom>
          <a:noFill/>
        </p:spPr>
        <p:txBody>
          <a:bodyPr wrap="square">
            <a:spAutoFit/>
          </a:bodyPr>
          <a:lstStyle/>
          <a:p>
            <a:pPr marL="0" marR="0" algn="ctr">
              <a:lnSpc>
                <a:spcPct val="150000"/>
              </a:lnSpc>
              <a:spcAft>
                <a:spcPts val="600"/>
              </a:spcAft>
              <a:buNone/>
            </a:pPr>
            <a:r>
              <a:rPr lang="zh-CN" altLang="en-US" sz="1800" b="1" kern="100" dirty="0">
                <a:effectLst/>
                <a:latin typeface="宋体" panose="02010600030101010101" pitchFamily="2" charset="-122"/>
                <a:ea typeface="宋体" panose="02010600030101010101" pitchFamily="2" charset="-122"/>
              </a:rPr>
              <a:t>图</a:t>
            </a:r>
            <a:r>
              <a:rPr lang="en-US" altLang="zh-CN" sz="1800" b="1" kern="100" dirty="0">
                <a:effectLst/>
                <a:latin typeface="Times New Roman" panose="02020603050405020304" pitchFamily="18" charset="0"/>
                <a:ea typeface="宋体" panose="02010600030101010101" pitchFamily="2" charset="-122"/>
              </a:rPr>
              <a:t>1-</a:t>
            </a:r>
            <a:r>
              <a:rPr lang="en-US" altLang="zh-CN" sz="1800" b="1" kern="100" dirty="0">
                <a:effectLst/>
                <a:latin typeface="Times New Roman" panose="02020603050405020304" pitchFamily="18" charset="0"/>
              </a:rPr>
              <a:t>1  </a:t>
            </a:r>
            <a:r>
              <a:rPr lang="zh-CN" altLang="en-US" sz="1800" b="1" kern="100" dirty="0">
                <a:effectLst/>
                <a:latin typeface="宋体" panose="02010600030101010101" pitchFamily="2" charset="-122"/>
                <a:ea typeface="宋体" panose="02010600030101010101" pitchFamily="2" charset="-122"/>
              </a:rPr>
              <a:t>广义宏观经济统计分析逻辑框架</a:t>
            </a:r>
            <a:endParaRPr lang="zh-CN" altLang="en-US" sz="1800" kern="100" dirty="0">
              <a:effectLst/>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1266"/>
                                        </p:tgtEl>
                                        <p:attrNameLst>
                                          <p:attrName>style.visibility</p:attrName>
                                        </p:attrNameLst>
                                      </p:cBhvr>
                                      <p:to>
                                        <p:strVal val="visible"/>
                                      </p:to>
                                    </p:set>
                                    <p:anim calcmode="lin" valueType="num">
                                      <p:cBhvr additive="base">
                                        <p:cTn id="11" dur="500" fill="hold"/>
                                        <p:tgtEl>
                                          <p:spTgt spid="11266"/>
                                        </p:tgtEl>
                                        <p:attrNameLst>
                                          <p:attrName>ppt_x</p:attrName>
                                        </p:attrNameLst>
                                      </p:cBhvr>
                                      <p:tavLst>
                                        <p:tav tm="0">
                                          <p:val>
                                            <p:strVal val="#ppt_x"/>
                                          </p:val>
                                        </p:tav>
                                        <p:tav tm="100000">
                                          <p:val>
                                            <p:strVal val="#ppt_x"/>
                                          </p:val>
                                        </p:tav>
                                      </p:tavLst>
                                    </p:anim>
                                    <p:anim calcmode="lin" valueType="num">
                                      <p:cBhvr additive="base">
                                        <p:cTn id="12" dur="500" fill="hold"/>
                                        <p:tgtEl>
                                          <p:spTgt spid="1126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1"/>
          <p:cNvSpPr txBox="1">
            <a:spLocks noChangeArrowheads="1"/>
          </p:cNvSpPr>
          <p:nvPr/>
        </p:nvSpPr>
        <p:spPr bwMode="auto">
          <a:xfrm>
            <a:off x="638175" y="638175"/>
            <a:ext cx="11344275" cy="5394626"/>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auto">
              <a:lnSpc>
                <a:spcPct val="150000"/>
              </a:lnSpc>
              <a:spcBef>
                <a:spcPct val="50000"/>
              </a:spcBef>
            </a:pPr>
            <a:r>
              <a:rPr lang="en-US" altLang="zh-CN" b="1" dirty="0">
                <a:latin typeface="华文楷体" panose="02010600040101010101" charset="-122"/>
                <a:ea typeface="华文楷体" panose="02010600040101010101" charset="-122"/>
              </a:rPr>
              <a:t>    </a:t>
            </a:r>
            <a:r>
              <a:rPr lang="en-US" altLang="zh-CN" sz="2400" b="1" dirty="0">
                <a:latin typeface="华文楷体" panose="02010600040101010101" charset="-122"/>
                <a:ea typeface="华文楷体" panose="02010600040101010101" charset="-122"/>
              </a:rPr>
              <a:t>      </a:t>
            </a:r>
            <a:r>
              <a:rPr lang="zh-CN" altLang="en-US" sz="2400" dirty="0">
                <a:latin typeface="华文楷体" panose="02010600040101010101" charset="-122"/>
                <a:ea typeface="华文楷体" panose="02010600040101010101" charset="-122"/>
              </a:rPr>
              <a:t>宏观经济统计分析以经济理论为指导，基于宏观经济统计数据，借助各类统计分析方法，得出结论及对策，集中体现“定性</a:t>
            </a:r>
            <a:r>
              <a:rPr lang="en-US" altLang="zh-CN" sz="2400"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定量</a:t>
            </a:r>
            <a:r>
              <a:rPr lang="en-US" altLang="zh-CN" sz="2400"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定性”的螺旋上升。主要特点有三：</a:t>
            </a:r>
            <a:endParaRPr lang="en-US" altLang="zh-CN" sz="2400" dirty="0">
              <a:latin typeface="华文楷体" panose="02010600040101010101" charset="-122"/>
              <a:ea typeface="华文楷体" panose="02010600040101010101" charset="-122"/>
            </a:endParaRPr>
          </a:p>
          <a:p>
            <a:pPr indent="609600">
              <a:lnSpc>
                <a:spcPct val="150000"/>
              </a:lnSpc>
              <a:extLst>
                <a:ext uri="{35155182-B16C-46BC-9424-99874614C6A1}">
                  <wpsdc:indentchars xmlns:wpsdc="http://www.wps.cn/officeDocument/2017/drawingmlCustomData" xmlns="" val="200" checksum="4158780845"/>
                </a:ext>
              </a:extLst>
            </a:pPr>
            <a:r>
              <a:rPr lang="zh-CN" altLang="en-US" sz="2800" b="1" dirty="0">
                <a:solidFill>
                  <a:schemeClr val="accent2"/>
                </a:solidFill>
                <a:latin typeface="华文楷体" panose="02010600040101010101" charset="-122"/>
                <a:ea typeface="华文楷体" panose="02010600040101010101" charset="-122"/>
              </a:rPr>
              <a:t>（一）宏观性（综合性）</a:t>
            </a:r>
            <a:endParaRPr lang="zh-CN" altLang="en-US" sz="2400" b="1" dirty="0">
              <a:solidFill>
                <a:schemeClr val="accent2"/>
              </a:solidFill>
              <a:latin typeface="华文楷体" panose="02010600040101010101" charset="-122"/>
              <a:ea typeface="华文楷体" panose="02010600040101010101" charset="-122"/>
            </a:endParaRPr>
          </a:p>
          <a:p>
            <a:pPr indent="609600">
              <a:lnSpc>
                <a:spcPct val="150000"/>
              </a:lnSpc>
              <a:extLst>
                <a:ext uri="{35155182-B16C-46BC-9424-99874614C6A1}">
                  <wpsdc:indentchars xmlns:wpsdc="http://www.wps.cn/officeDocument/2017/drawingmlCustomData" xmlns="" val="200" checksum="4158780845"/>
                </a:ext>
              </a:extLst>
            </a:pPr>
            <a:r>
              <a:rPr lang="zh-CN" altLang="en-US" sz="2400" dirty="0">
                <a:latin typeface="华文楷体" panose="02010600040101010101" charset="-122"/>
                <a:ea typeface="华文楷体" panose="02010600040101010101" charset="-122"/>
              </a:rPr>
              <a:t>  宏观经济统计分析围绕宏观总量和结构开展分析，迥异于针对微观经济主体的研究。作为其研究对象的国民经济整体，是一个拥有众多部门、包含各类要素、涉及诸多环节的复杂系统，内在要求宏观经济统计分析运用资料和选用方法具备综合性，并在注重结构与相互联系的宏观视角下开展深入分析。</a:t>
            </a:r>
          </a:p>
        </p:txBody>
      </p:sp>
      <p:sp>
        <p:nvSpPr>
          <p:cNvPr id="11"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二、内在特点</a:t>
            </a: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5</a:t>
            </a:fld>
            <a:endParaRPr lang="zh-CN" altLang="en-US" sz="20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AutoShape 6">
            <a:hlinkClick r:id="" action="ppaction://noaction" highlightClick="1"/>
            <a:hlinkHover r:id="rId3" action="ppaction://hlinksldjump"/>
          </p:cNvPr>
          <p:cNvSpPr>
            <a:spLocks noChangeArrowheads="1"/>
          </p:cNvSpPr>
          <p:nvPr/>
        </p:nvSpPr>
        <p:spPr bwMode="auto">
          <a:xfrm>
            <a:off x="7011566" y="914400"/>
            <a:ext cx="381000" cy="228600"/>
          </a:xfrm>
          <a:prstGeom prst="actionButtonBlank">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latin typeface="微软雅黑" panose="020B0503020204020204" pitchFamily="34" charset="-122"/>
              <a:ea typeface="微软雅黑" panose="020B0503020204020204" pitchFamily="34" charset="-122"/>
            </a:endParaRPr>
          </a:p>
        </p:txBody>
      </p:sp>
      <p:sp>
        <p:nvSpPr>
          <p:cNvPr id="23559" name="Rectangle 7"/>
          <p:cNvSpPr>
            <a:spLocks noGrp="1" noRot="1" noChangeArrowheads="1"/>
          </p:cNvSpPr>
          <p:nvPr>
            <p:ph idx="1"/>
          </p:nvPr>
        </p:nvSpPr>
        <p:spPr>
          <a:xfrm>
            <a:off x="861591" y="807690"/>
            <a:ext cx="11273790" cy="5942734"/>
          </a:xfrm>
        </p:spPr>
        <p:txBody>
          <a:bodyPr>
            <a:noAutofit/>
          </a:bodyPr>
          <a:lstStyle/>
          <a:p>
            <a:pPr indent="-230400" fontAlgn="auto">
              <a:lnSpc>
                <a:spcPct val="150000"/>
              </a:lnSpc>
              <a:spcBef>
                <a:spcPts val="0"/>
              </a:spcBef>
              <a:buNone/>
            </a:pPr>
            <a:r>
              <a:rPr lang="zh-CN" altLang="en-US" b="1" dirty="0">
                <a:solidFill>
                  <a:schemeClr val="accent2"/>
                </a:solidFill>
                <a:latin typeface="华文楷体" panose="02010600040101010101" charset="-122"/>
                <a:ea typeface="华文楷体" panose="02010600040101010101" charset="-122"/>
              </a:rPr>
              <a:t>      （二）实证性（数量性）</a:t>
            </a:r>
            <a:endParaRPr lang="en-US" altLang="zh-CN" b="1" dirty="0">
              <a:solidFill>
                <a:schemeClr val="accent2"/>
              </a:solidFill>
              <a:latin typeface="华文楷体" panose="02010600040101010101" charset="-122"/>
              <a:ea typeface="华文楷体" panose="02010600040101010101" charset="-122"/>
            </a:endParaRPr>
          </a:p>
          <a:p>
            <a:pPr marL="0" fontAlgn="auto">
              <a:lnSpc>
                <a:spcPct val="140000"/>
              </a:lnSpc>
              <a:buNone/>
            </a:pPr>
            <a:r>
              <a:rPr lang="zh-CN" altLang="en-US" sz="2400" dirty="0">
                <a:latin typeface="华文楷体" panose="02010600040101010101" charset="-122"/>
                <a:ea typeface="华文楷体" panose="02010600040101010101" charset="-122"/>
                <a:cs typeface="华文楷体" panose="02010600040101010101" charset="-122"/>
              </a:rPr>
              <a:t>          宏观经济统计分析针对现实的经济活动与经济现象，选用各类统计方法和量化分析工具，刻画宏观经济运行的数量特征，进而揭示经济现象背后的数量关系与数量规律。其聚焦“是什么”和“为什么”等客观探求的实证问题，淡化“好不这类主观评判的规范问题，结论和对策来自具体量化分析而非抽象理论探讨。</a:t>
            </a:r>
            <a:endParaRPr lang="en-US" altLang="zh-CN" sz="2400" dirty="0">
              <a:latin typeface="华文楷体" panose="02010600040101010101" charset="-122"/>
              <a:ea typeface="华文楷体" panose="02010600040101010101" charset="-122"/>
              <a:cs typeface="华文楷体" panose="02010600040101010101" charset="-122"/>
            </a:endParaRPr>
          </a:p>
          <a:p>
            <a:pPr marL="0" fontAlgn="auto">
              <a:lnSpc>
                <a:spcPct val="140000"/>
              </a:lnSpc>
              <a:buFontTx/>
              <a:buNone/>
            </a:pPr>
            <a:r>
              <a:rPr lang="en-US" altLang="zh-CN" sz="2400" b="1" dirty="0">
                <a:latin typeface="华文楷体" panose="02010600040101010101" charset="-122"/>
                <a:ea typeface="华文楷体" panose="02010600040101010101" charset="-122"/>
                <a:cs typeface="华文楷体" panose="02010600040101010101" charset="-122"/>
                <a:sym typeface="+mn-ea"/>
              </a:rPr>
              <a:t>        </a:t>
            </a:r>
            <a:r>
              <a:rPr lang="zh-CN" altLang="en-US" b="1" dirty="0">
                <a:solidFill>
                  <a:schemeClr val="accent2"/>
                </a:solidFill>
                <a:latin typeface="华文楷体" panose="02010600040101010101" charset="-122"/>
                <a:ea typeface="华文楷体" panose="02010600040101010101" charset="-122"/>
                <a:cs typeface="华文楷体" panose="02010600040101010101" charset="-122"/>
                <a:sym typeface="+mn-ea"/>
              </a:rPr>
              <a:t>（三）应用性（实用性）</a:t>
            </a:r>
            <a:endPar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endParaRPr>
          </a:p>
          <a:p>
            <a:pPr marL="0">
              <a:lnSpc>
                <a:spcPct val="140000"/>
              </a:lnSpc>
              <a:buNone/>
            </a:pPr>
            <a:r>
              <a:rPr lang="zh-CN" altLang="en-US" sz="2400" dirty="0">
                <a:latin typeface="华文楷体" panose="02010600040101010101" charset="-122"/>
                <a:ea typeface="华文楷体" panose="02010600040101010101" charset="-122"/>
                <a:cs typeface="华文楷体" panose="02010600040101010101" charset="-122"/>
              </a:rPr>
              <a:t>           宏观经济统计分析旨在刻画国民经济运行的状态与趋势，揭示其症结与成因，探寻其模式与规律，据以给出改进思路与对策。其具有明确的目标导向，紧扣宏观经济运行中的问题，确定解决对策的方式及强度，具有突出的应用性。</a:t>
            </a:r>
          </a:p>
          <a:p>
            <a:pPr eaLnBrk="1" hangingPunct="1">
              <a:lnSpc>
                <a:spcPct val="140000"/>
              </a:lnSpc>
              <a:buFontTx/>
              <a:buNone/>
            </a:pPr>
            <a:endParaRPr lang="zh-CN" altLang="en-US" sz="2000" b="1" i="1" dirty="0">
              <a:latin typeface="微软雅黑" panose="020B0503020204020204" pitchFamily="34" charset="-122"/>
              <a:ea typeface="微软雅黑" panose="020B0503020204020204" pitchFamily="34" charset="-122"/>
            </a:endParaRP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6</a:t>
            </a:fld>
            <a:endParaRPr lang="zh-CN" altLang="en-US" sz="2000" dirty="0">
              <a:solidFill>
                <a:schemeClr val="tx1"/>
              </a:solidFill>
            </a:endParaRPr>
          </a:p>
        </p:txBody>
      </p:sp>
      <p:sp>
        <p:nvSpPr>
          <p:cNvPr id="6"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二、内在特点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3559">
                                            <p:txEl>
                                              <p:pRg st="1" end="1"/>
                                            </p:txEl>
                                          </p:spTgt>
                                        </p:tgtEl>
                                        <p:attrNameLst>
                                          <p:attrName>style.visibility</p:attrName>
                                        </p:attrNameLst>
                                      </p:cBhvr>
                                      <p:to>
                                        <p:strVal val="visible"/>
                                      </p:to>
                                    </p:set>
                                    <p:anim calcmode="lin" valueType="num">
                                      <p:cBhvr additive="base">
                                        <p:cTn id="7" dur="500" fill="hold"/>
                                        <p:tgtEl>
                                          <p:spTgt spid="23559">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355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3559">
                                            <p:txEl>
                                              <p:pRg st="3" end="3"/>
                                            </p:txEl>
                                          </p:spTgt>
                                        </p:tgtEl>
                                        <p:attrNameLst>
                                          <p:attrName>style.visibility</p:attrName>
                                        </p:attrNameLst>
                                      </p:cBhvr>
                                      <p:to>
                                        <p:strVal val="visible"/>
                                      </p:to>
                                    </p:set>
                                    <p:anim calcmode="lin" valueType="num">
                                      <p:cBhvr additive="base">
                                        <p:cTn id="13" dur="500" fill="hold"/>
                                        <p:tgtEl>
                                          <p:spTgt spid="23559">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3559">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9"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a:spLocks noGrp="1" noRot="1" noChangeArrowheads="1"/>
          </p:cNvSpPr>
          <p:nvPr>
            <p:ph idx="1"/>
          </p:nvPr>
        </p:nvSpPr>
        <p:spPr>
          <a:xfrm>
            <a:off x="660296" y="939165"/>
            <a:ext cx="11389995" cy="5543550"/>
          </a:xfrm>
        </p:spPr>
        <p:txBody>
          <a:bodyPr>
            <a:noAutofit/>
          </a:bodyPr>
          <a:lstStyle/>
          <a:p>
            <a:pPr fontAlgn="auto">
              <a:lnSpc>
                <a:spcPts val="4200"/>
              </a:lnSpc>
              <a:spcBef>
                <a:spcPts val="0"/>
              </a:spcBef>
              <a:buFontTx/>
              <a:buNone/>
            </a:pP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       </a:t>
            </a:r>
            <a:r>
              <a:rPr lang="zh-CN" altLang="en-US" b="1" dirty="0">
                <a:solidFill>
                  <a:schemeClr val="accent2"/>
                </a:solidFill>
                <a:latin typeface="华文楷体" panose="02010600040101010101" charset="-122"/>
                <a:ea typeface="华文楷体" panose="02010600040101010101" charset="-122"/>
                <a:cs typeface="华文楷体" panose="02010600040101010101" charset="-122"/>
              </a:rPr>
              <a:t>（一）认识态势</a:t>
            </a:r>
            <a:endPar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endParaRPr>
          </a:p>
          <a:p>
            <a:pPr indent="230505">
              <a:lnSpc>
                <a:spcPts val="4200"/>
              </a:lnSpc>
              <a:spcBef>
                <a:spcPts val="0"/>
              </a:spcBef>
              <a:buNone/>
            </a:pPr>
            <a:r>
              <a:rPr lang="zh-CN" altLang="en-US" sz="2400" dirty="0">
                <a:latin typeface="华文楷体" panose="02010600040101010101" charset="-122"/>
                <a:ea typeface="华文楷体" panose="02010600040101010101" charset="-122"/>
              </a:rPr>
              <a:t>    国民经济是一个庞大的复杂系统，必须对众多侧面和不同层次做全景式分析，才能有效把握国民经济运行的基本状态，并对其发展趋势进行判断乃至预测。准确把握宏观经济全貌，深入刻画其运行状态和发展趋势，在条件允许时开展统计监测与预警，是宏观经济统计分析的</a:t>
            </a:r>
            <a:r>
              <a:rPr lang="zh-CN" altLang="en-US" b="1" dirty="0">
                <a:latin typeface="华文楷体" panose="02010600040101010101" charset="-122"/>
                <a:ea typeface="华文楷体" panose="02010600040101010101" charset="-122"/>
              </a:rPr>
              <a:t>首要功能</a:t>
            </a:r>
            <a:r>
              <a:rPr lang="zh-CN" altLang="en-US" sz="2400" dirty="0">
                <a:latin typeface="华文楷体" panose="02010600040101010101" charset="-122"/>
                <a:ea typeface="华文楷体" panose="02010600040101010101" charset="-122"/>
              </a:rPr>
              <a:t>。</a:t>
            </a:r>
            <a:endParaRPr lang="zh-CN" altLang="en-US" sz="2400" dirty="0">
              <a:latin typeface="华文楷体" panose="02010600040101010101" charset="-122"/>
              <a:ea typeface="华文楷体" panose="02010600040101010101" charset="-122"/>
              <a:cs typeface="华文楷体" panose="02010600040101010101" charset="-122"/>
            </a:endParaRPr>
          </a:p>
          <a:p>
            <a:pPr algn="l" fontAlgn="auto">
              <a:lnSpc>
                <a:spcPts val="4200"/>
              </a:lnSpc>
              <a:spcBef>
                <a:spcPts val="0"/>
              </a:spcBef>
              <a:buClrTx/>
              <a:buSzTx/>
              <a:buFontTx/>
              <a:buNone/>
            </a:pPr>
            <a:r>
              <a:rPr lang="en-US" altLang="zh-CN" sz="2400" b="1" dirty="0">
                <a:latin typeface="华文楷体" panose="02010600040101010101" charset="-122"/>
                <a:ea typeface="华文楷体" panose="02010600040101010101" charset="-122"/>
                <a:cs typeface="华文楷体" panose="02010600040101010101" charset="-122"/>
              </a:rPr>
              <a:t>       </a:t>
            </a:r>
            <a:r>
              <a:rPr lang="en-US" altLang="zh-CN" sz="2400" b="1" dirty="0">
                <a:solidFill>
                  <a:schemeClr val="accent2"/>
                </a:solidFill>
                <a:latin typeface="华文楷体" panose="02010600040101010101" charset="-122"/>
                <a:ea typeface="华文楷体" panose="02010600040101010101" charset="-122"/>
                <a:cs typeface="华文楷体" panose="02010600040101010101" charset="-122"/>
              </a:rPr>
              <a:t> </a:t>
            </a:r>
            <a:r>
              <a:rPr lang="zh-CN" altLang="en-US" b="1" dirty="0">
                <a:solidFill>
                  <a:schemeClr val="accent2"/>
                </a:solidFill>
                <a:latin typeface="华文楷体" panose="02010600040101010101" charset="-122"/>
                <a:ea typeface="华文楷体" panose="02010600040101010101" charset="-122"/>
                <a:cs typeface="华文楷体" panose="02010600040101010101" charset="-122"/>
              </a:rPr>
              <a:t>（二）服务决策</a:t>
            </a:r>
            <a:endPar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endParaRPr>
          </a:p>
          <a:p>
            <a:pPr indent="230505">
              <a:lnSpc>
                <a:spcPts val="4200"/>
              </a:lnSpc>
              <a:spcBef>
                <a:spcPts val="0"/>
              </a:spcBef>
              <a:buNone/>
            </a:pPr>
            <a:r>
              <a:rPr lang="zh-CN" altLang="en-US" sz="2400" dirty="0">
                <a:latin typeface="华文楷体" panose="02010600040101010101" charset="-122"/>
                <a:ea typeface="华文楷体" panose="02010600040101010101" charset="-122"/>
              </a:rPr>
              <a:t>     揭示宏观经济运行中的矛盾和问题，剖析其影响因素和作用机制，可为制定宏观经济政策和改善宏观经济管理提供重要支持。同时，宏观经济统计分析的成果，可为微观经济主体提供丰富且可靠的背景信息，对微观主体科学决策也有重要参考价值。服务于政府、企业和居民的决策，是宏观经济统计分析的</a:t>
            </a:r>
            <a:r>
              <a:rPr lang="zh-CN" altLang="en-US" b="1" dirty="0">
                <a:latin typeface="华文楷体" panose="02010600040101010101" charset="-122"/>
                <a:ea typeface="华文楷体" panose="02010600040101010101" charset="-122"/>
              </a:rPr>
              <a:t>核心功能</a:t>
            </a:r>
            <a:r>
              <a:rPr lang="zh-CN" altLang="en-US" sz="2400" dirty="0">
                <a:latin typeface="华文楷体" panose="02010600040101010101" charset="-122"/>
                <a:ea typeface="华文楷体" panose="02010600040101010101" charset="-122"/>
              </a:rPr>
              <a:t>。</a:t>
            </a:r>
          </a:p>
          <a:p>
            <a:pPr indent="230505" algn="l" fontAlgn="auto">
              <a:lnSpc>
                <a:spcPts val="4200"/>
              </a:lnSpc>
              <a:spcBef>
                <a:spcPts val="0"/>
              </a:spcBef>
              <a:buClrTx/>
              <a:buSzTx/>
              <a:buFontTx/>
              <a:buNone/>
            </a:pPr>
            <a:r>
              <a:rPr lang="en-US" altLang="zh-CN" b="1" dirty="0">
                <a:solidFill>
                  <a:schemeClr val="accent2"/>
                </a:solidFill>
                <a:latin typeface="华文楷体" panose="02010600040101010101" charset="-122"/>
                <a:ea typeface="华文楷体" panose="02010600040101010101" charset="-122"/>
                <a:cs typeface="华文楷体" panose="02010600040101010101" charset="-122"/>
              </a:rPr>
              <a:t>  </a:t>
            </a: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7</a:t>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三、主要功能</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anim calcmode="lin" valueType="num">
                                      <p:cBhvr additive="base">
                                        <p:cTn id="1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E73F76-AEA8-F73B-A7D0-A3F5F4D519B8}"/>
            </a:ext>
          </a:extLst>
        </p:cNvPr>
        <p:cNvGrpSpPr/>
        <p:nvPr/>
      </p:nvGrpSpPr>
      <p:grpSpPr>
        <a:xfrm>
          <a:off x="0" y="0"/>
          <a:ext cx="0" cy="0"/>
          <a:chOff x="0" y="0"/>
          <a:chExt cx="0" cy="0"/>
        </a:xfrm>
      </p:grpSpPr>
      <p:sp>
        <p:nvSpPr>
          <p:cNvPr id="2" name="Rectangle 7">
            <a:extLst>
              <a:ext uri="{FF2B5EF4-FFF2-40B4-BE49-F238E27FC236}">
                <a16:creationId xmlns:a16="http://schemas.microsoft.com/office/drawing/2014/main" id="{F5B17AD5-C67F-8C46-C13D-2F7C53D1A855}"/>
              </a:ext>
            </a:extLst>
          </p:cNvPr>
          <p:cNvSpPr>
            <a:spLocks noGrp="1" noRot="1" noChangeArrowheads="1"/>
          </p:cNvSpPr>
          <p:nvPr>
            <p:ph idx="1"/>
          </p:nvPr>
        </p:nvSpPr>
        <p:spPr>
          <a:xfrm>
            <a:off x="660296" y="939165"/>
            <a:ext cx="11389995" cy="5543550"/>
          </a:xfrm>
        </p:spPr>
        <p:txBody>
          <a:bodyPr>
            <a:noAutofit/>
          </a:bodyPr>
          <a:lstStyle/>
          <a:p>
            <a:pPr fontAlgn="auto">
              <a:lnSpc>
                <a:spcPts val="4200"/>
              </a:lnSpc>
              <a:spcBef>
                <a:spcPts val="0"/>
              </a:spcBef>
              <a:buFontTx/>
              <a:buNone/>
            </a:pP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       </a:t>
            </a:r>
            <a:r>
              <a:rPr lang="zh-CN" altLang="en-US" b="1" dirty="0">
                <a:solidFill>
                  <a:schemeClr val="accent2"/>
                </a:solidFill>
                <a:latin typeface="华文楷体" panose="02010600040101010101" charset="-122"/>
                <a:ea typeface="华文楷体" panose="02010600040101010101" charset="-122"/>
                <a:cs typeface="华文楷体" panose="02010600040101010101" charset="-122"/>
              </a:rPr>
              <a:t>（三）政策评价</a:t>
            </a:r>
            <a:endPar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endParaRPr>
          </a:p>
          <a:p>
            <a:pPr indent="230505">
              <a:lnSpc>
                <a:spcPts val="4200"/>
              </a:lnSpc>
              <a:spcBef>
                <a:spcPts val="0"/>
              </a:spcBef>
              <a:buNone/>
            </a:pPr>
            <a:r>
              <a:rPr lang="zh-CN" altLang="en-US" sz="2400" dirty="0">
                <a:latin typeface="华文楷体" panose="02010600040101010101" charset="-122"/>
                <a:ea typeface="华文楷体" panose="02010600040101010101" charset="-122"/>
              </a:rPr>
              <a:t>    宏观经济政策对经济运行质量具有关键影响，其有效性强弱和效果优劣是广受关注的重要问题。宏观经济政策实际效果是否达到预期，二者之间差距大小及成因何在，都需要借助宏观经济统计分析揭示。基于计量经济学（尤其是现代因果推断方法）的政策评价研究日益流行，构成宏观经济统计分析最重要的</a:t>
            </a:r>
            <a:r>
              <a:rPr lang="zh-CN" altLang="en-US" b="1" dirty="0">
                <a:latin typeface="华文楷体" panose="02010600040101010101" charset="-122"/>
                <a:ea typeface="华文楷体" panose="02010600040101010101" charset="-122"/>
              </a:rPr>
              <a:t>扩展功能</a:t>
            </a:r>
            <a:r>
              <a:rPr lang="zh-CN" altLang="en-US" sz="2400" dirty="0">
                <a:latin typeface="华文楷体" panose="02010600040101010101" charset="-122"/>
                <a:ea typeface="华文楷体" panose="02010600040101010101" charset="-122"/>
              </a:rPr>
              <a:t>。</a:t>
            </a:r>
          </a:p>
          <a:p>
            <a:pPr algn="l" fontAlgn="auto">
              <a:lnSpc>
                <a:spcPts val="4200"/>
              </a:lnSpc>
              <a:spcBef>
                <a:spcPts val="0"/>
              </a:spcBef>
              <a:buClrTx/>
              <a:buSzTx/>
              <a:buFontTx/>
              <a:buNone/>
            </a:pPr>
            <a:r>
              <a:rPr lang="en-US" altLang="zh-CN" sz="2400" b="1" dirty="0">
                <a:latin typeface="华文楷体" panose="02010600040101010101" charset="-122"/>
                <a:ea typeface="华文楷体" panose="02010600040101010101" charset="-122"/>
                <a:cs typeface="华文楷体" panose="02010600040101010101" charset="-122"/>
              </a:rPr>
              <a:t>       </a:t>
            </a:r>
            <a:r>
              <a:rPr lang="en-US" altLang="zh-CN" sz="2400" b="1" dirty="0">
                <a:solidFill>
                  <a:schemeClr val="accent2"/>
                </a:solidFill>
                <a:latin typeface="华文楷体" panose="02010600040101010101" charset="-122"/>
                <a:ea typeface="华文楷体" panose="02010600040101010101" charset="-122"/>
                <a:cs typeface="华文楷体" panose="02010600040101010101" charset="-122"/>
              </a:rPr>
              <a:t> </a:t>
            </a:r>
            <a:r>
              <a:rPr lang="zh-CN" altLang="en-US" b="1" dirty="0">
                <a:solidFill>
                  <a:schemeClr val="accent2"/>
                </a:solidFill>
                <a:latin typeface="华文楷体" panose="02010600040101010101" charset="-122"/>
                <a:ea typeface="华文楷体" panose="02010600040101010101" charset="-122"/>
                <a:cs typeface="华文楷体" panose="02010600040101010101" charset="-122"/>
              </a:rPr>
              <a:t>（四）检验理论</a:t>
            </a:r>
            <a:endParaRPr lang="zh-CN" altLang="en-US" sz="2400" b="1" dirty="0">
              <a:solidFill>
                <a:schemeClr val="accent2"/>
              </a:solidFill>
              <a:latin typeface="华文楷体" panose="02010600040101010101" charset="-122"/>
              <a:ea typeface="华文楷体" panose="02010600040101010101" charset="-122"/>
              <a:cs typeface="华文楷体" panose="02010600040101010101" charset="-122"/>
            </a:endParaRPr>
          </a:p>
          <a:p>
            <a:pPr indent="230505">
              <a:lnSpc>
                <a:spcPts val="4200"/>
              </a:lnSpc>
              <a:spcBef>
                <a:spcPts val="0"/>
              </a:spcBef>
              <a:buNone/>
            </a:pPr>
            <a:r>
              <a:rPr lang="zh-CN" altLang="en-US" sz="2400" dirty="0">
                <a:latin typeface="华文楷体" panose="02010600040101010101" charset="-122"/>
                <a:ea typeface="华文楷体" panose="02010600040101010101" charset="-122"/>
              </a:rPr>
              <a:t>    宏观经济运行和调控，离不开经济理论的指导。然而，任何经济理论都来自对特定时期、特定经济体发展经验的总结提炼，其是否具有跨时空适用性有待实证检验。宏观经济统计分析不仅用于检验理论适用性，还是立足国情和时代特征修正理论的重要手段。检验与发展理论，堪称宏观经济统计分析的</a:t>
            </a:r>
            <a:r>
              <a:rPr lang="zh-CN" altLang="en-US" b="1" dirty="0">
                <a:latin typeface="华文楷体" panose="02010600040101010101" charset="-122"/>
                <a:ea typeface="华文楷体" panose="02010600040101010101" charset="-122"/>
              </a:rPr>
              <a:t>高阶功能</a:t>
            </a:r>
            <a:r>
              <a:rPr lang="zh-CN" altLang="en-US" sz="2400" dirty="0">
                <a:latin typeface="华文楷体" panose="02010600040101010101" charset="-122"/>
                <a:ea typeface="华文楷体" panose="02010600040101010101" charset="-122"/>
              </a:rPr>
              <a:t>。</a:t>
            </a:r>
          </a:p>
          <a:p>
            <a:pPr indent="230505" algn="l" fontAlgn="auto">
              <a:lnSpc>
                <a:spcPts val="4200"/>
              </a:lnSpc>
              <a:spcBef>
                <a:spcPts val="0"/>
              </a:spcBef>
              <a:buClrTx/>
              <a:buSzTx/>
              <a:buFontTx/>
              <a:buNone/>
            </a:pPr>
            <a:r>
              <a:rPr lang="en-US" altLang="zh-CN" b="1" dirty="0">
                <a:solidFill>
                  <a:schemeClr val="accent2"/>
                </a:solidFill>
                <a:latin typeface="华文楷体" panose="02010600040101010101" charset="-122"/>
                <a:ea typeface="华文楷体" panose="02010600040101010101" charset="-122"/>
                <a:cs typeface="华文楷体" panose="02010600040101010101" charset="-122"/>
              </a:rPr>
              <a:t>  </a:t>
            </a: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AEB1E9C7-5D1C-0343-3BD5-96A2C149C086}"/>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8</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12BC0E53-77D9-C499-9F91-2CAAE8BDEB63}"/>
              </a:ext>
            </a:extLst>
          </p:cNvPr>
          <p:cNvSpPr>
            <a:spLocks noChangeArrowheads="1"/>
          </p:cNvSpPr>
          <p:nvPr/>
        </p:nvSpPr>
        <p:spPr bwMode="auto">
          <a:xfrm>
            <a:off x="861591" y="107576"/>
            <a:ext cx="5797393"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三、主要功能</a:t>
            </a:r>
          </a:p>
        </p:txBody>
      </p:sp>
    </p:spTree>
    <p:extLst>
      <p:ext uri="{BB962C8B-B14F-4D97-AF65-F5344CB8AC3E}">
        <p14:creationId xmlns:p14="http://schemas.microsoft.com/office/powerpoint/2010/main" val="2225976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anim calcmode="lin" valueType="num">
                                      <p:cBhvr additive="base">
                                        <p:cTn id="1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COMMONDATA" val="eyJoZGlkIjoiZmE0ZGFhNTg2NGIxM2MwYzc0MGFhNjc1YjQzMGNlMWIifQ=="/>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200</TotalTime>
  <Words>3331</Words>
  <Application>Microsoft Office PowerPoint</Application>
  <PresentationFormat>宽屏</PresentationFormat>
  <Paragraphs>234</Paragraphs>
  <Slides>30</Slides>
  <Notes>1</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30</vt:i4>
      </vt:variant>
    </vt:vector>
  </HeadingPairs>
  <TitlesOfParts>
    <vt:vector size="43" baseType="lpstr">
      <vt:lpstr>黑体</vt:lpstr>
      <vt:lpstr>华文楷体</vt:lpstr>
      <vt:lpstr>华文隶书</vt:lpstr>
      <vt:lpstr>华文中宋</vt:lpstr>
      <vt:lpstr>楷体</vt:lpstr>
      <vt:lpstr>宋体</vt:lpstr>
      <vt:lpstr>微软雅黑</vt:lpstr>
      <vt:lpstr>Arial</vt:lpstr>
      <vt:lpstr>Calibri</vt:lpstr>
      <vt:lpstr>Calibri Light</vt:lpstr>
      <vt:lpstr>Times New Roman</vt:lpstr>
      <vt:lpstr>1_Office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思考与练习</vt:lpstr>
    </vt:vector>
  </TitlesOfParts>
  <Company>微软中国</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微软用户</dc:creator>
  <cp:lastModifiedBy>2746509150@qq.com</cp:lastModifiedBy>
  <cp:revision>121</cp:revision>
  <dcterms:created xsi:type="dcterms:W3CDTF">2015-12-05T08:51:00Z</dcterms:created>
  <dcterms:modified xsi:type="dcterms:W3CDTF">2025-09-21T23:27:24Z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8341F01940C944D49D21BD2B1993B57D_13</vt:lpwstr>
  </property>
  <property fmtid="{D5CDD505-2E9C-101B-9397-08002B2CF9AE}" pid="3" name="KSOProductBuildVer">
    <vt:lpwstr>2052-12.1.0.22529</vt:lpwstr>
  </property>
  <property fmtid="{D5CDD505-2E9C-101B-9397-08002B2CF9AE}" pid="4" name="KSOTemplateUUID">
    <vt:lpwstr>v1.0_mb_46fif/lngfIZSzxymcPcdg==</vt:lpwstr>
  </property>
</Properties>
</file>